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0"/>
  </p:notesMasterIdLst>
  <p:sldIdLst>
    <p:sldId id="257" r:id="rId2"/>
    <p:sldId id="264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4E8"/>
    <a:srgbClr val="BBD3CD"/>
    <a:srgbClr val="E1C9C1"/>
    <a:srgbClr val="C6E4B2"/>
    <a:srgbClr val="F0E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337A4F-F85E-4323-8A81-E2C4BA3E0706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15274E-3C54-4686-854A-8BA61937A8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39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5274E-3C54-4686-854A-8BA61937A89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87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5274E-3C54-4686-854A-8BA61937A89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280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5274E-3C54-4686-854A-8BA61937A89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23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5274E-3C54-4686-854A-8BA61937A89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549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5274E-3C54-4686-854A-8BA61937A89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818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5274E-3C54-4686-854A-8BA61937A89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503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5274E-3C54-4686-854A-8BA61937A89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08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5274E-3C54-4686-854A-8BA61937A89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09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D09C222-51B3-4AA4-B3E9-235B1ECF6713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79DA1E9-A590-4485-BAD5-0E41A85CEA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7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222-51B3-4AA4-B3E9-235B1ECF6713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A1E9-A590-4485-BAD5-0E41A85CEA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561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222-51B3-4AA4-B3E9-235B1ECF6713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A1E9-A590-4485-BAD5-0E41A85CEA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378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222-51B3-4AA4-B3E9-235B1ECF6713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A1E9-A590-4485-BAD5-0E41A85CEA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075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222-51B3-4AA4-B3E9-235B1ECF6713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A1E9-A590-4485-BAD5-0E41A85CEA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755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222-51B3-4AA4-B3E9-235B1ECF6713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A1E9-A590-4485-BAD5-0E41A85CEA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695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222-51B3-4AA4-B3E9-235B1ECF6713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A1E9-A590-4485-BAD5-0E41A85CEA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930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222-51B3-4AA4-B3E9-235B1ECF6713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A1E9-A590-4485-BAD5-0E41A85CEA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92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222-51B3-4AA4-B3E9-235B1ECF6713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A1E9-A590-4485-BAD5-0E41A85CEA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63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C222-51B3-4AA4-B3E9-235B1ECF6713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79DA1E9-A590-4485-BAD5-0E41A85CEA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857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D09C222-51B3-4AA4-B3E9-235B1ECF6713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e-I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79DA1E9-A590-4485-BAD5-0E41A85CEA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4130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D09C222-51B3-4AA4-B3E9-235B1ECF6713}" type="datetimeFigureOut">
              <a:rPr lang="he-IL" smtClean="0"/>
              <a:t>כ"ט/אב/תש"ף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79DA1E9-A590-4485-BAD5-0E41A85CEA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57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lib.kinneret.ac.il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1" y="832757"/>
            <a:ext cx="831124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הספרייה במכללה האקדמית כנרת</a:t>
            </a:r>
          </a:p>
          <a:p>
            <a:pPr algn="r"/>
            <a:r>
              <a:rPr lang="he-I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קורס הכרת הספרייה ומשאביה </a:t>
            </a:r>
          </a:p>
          <a:p>
            <a:pPr algn="r"/>
            <a:endParaRPr lang="he-IL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4581" y="2914984"/>
            <a:ext cx="7649935" cy="1752600"/>
          </a:xfrm>
          <a:prstGeom prst="rect">
            <a:avLst/>
          </a:prstGeom>
        </p:spPr>
        <p:txBody>
          <a:bodyPr/>
          <a:lstStyle>
            <a:lvl1pPr marL="91440" indent="-91440" algn="r" defTabSz="914400" rtl="1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ברוכים הבאים!</a:t>
            </a:r>
          </a:p>
          <a:p>
            <a:pPr algn="ctr"/>
            <a:r>
              <a:rPr lang="he-I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במצגות הבאות נכיר את קטלוג הספרייה והמשאבים העומדים לרשות הקוראים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8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1" y="832757"/>
            <a:ext cx="831124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הספרייה במכללה האקדמית כנרת</a:t>
            </a:r>
          </a:p>
          <a:p>
            <a:pPr algn="r"/>
            <a:r>
              <a:rPr lang="he-I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קורס הכרת הספרייה ומשאביה </a:t>
            </a:r>
          </a:p>
          <a:p>
            <a:pPr algn="r"/>
            <a:endParaRPr lang="he-IL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4581" y="2914984"/>
            <a:ext cx="7649935" cy="1752600"/>
          </a:xfrm>
          <a:prstGeom prst="rect">
            <a:avLst/>
          </a:prstGeom>
        </p:spPr>
        <p:txBody>
          <a:bodyPr/>
          <a:lstStyle>
            <a:lvl1pPr marL="91440" indent="-91440" algn="r" defTabSz="914400" rtl="1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533273"/>
            <a:ext cx="9948157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he-IL" sz="2400" b="1" dirty="0" smtClean="0">
                <a:solidFill>
                  <a:srgbClr val="FF0000"/>
                </a:solidFill>
              </a:rPr>
              <a:t>התמצאות במבנה הספרייה וגישה אל הקטלוג.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– כרטיס קורא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- חיפוש בסיסי וחיפוש מתקדם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- מציאת כתב עת, סרט, מפות</a:t>
            </a:r>
            <a:endParaRPr lang="he-IL" sz="24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קטלוג הספרייה </a:t>
            </a:r>
            <a:r>
              <a:rPr lang="he-IL" sz="2400" dirty="0" err="1" smtClean="0"/>
              <a:t>חסמב"א</a:t>
            </a:r>
            <a:r>
              <a:rPr lang="he-IL" sz="2400" dirty="0" smtClean="0"/>
              <a:t> – מאגרי מידע,  כולל גישה מהבית וממכשירים ניידים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/>
              <a:t>הספרייה בחיי </a:t>
            </a:r>
            <a:r>
              <a:rPr lang="he-IL" sz="2400" dirty="0" smtClean="0"/>
              <a:t>הסטודנט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/>
              <a:t>מידע  נרחב על הפריטים ורשימות קריאה( </a:t>
            </a:r>
            <a:r>
              <a:rPr lang="he-IL" sz="2400" dirty="0" err="1"/>
              <a:t>לגנטו</a:t>
            </a:r>
            <a:r>
              <a:rPr lang="he-IL" sz="2400" dirty="0"/>
              <a:t> )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/>
              <a:t>מאגרי מידע - נוספים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 smtClean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19397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28159" y="632452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 smtClean="0">
                <a:solidFill>
                  <a:schemeClr val="tx1"/>
                </a:solidFill>
                <a:latin typeface="Huji" pitchFamily="50" charset="-79"/>
                <a:cs typeface="+mn-cs"/>
              </a:rPr>
              <a:t>חושבים שאתם  יכולים למצוא מידע באינטרנט, אבל...</a:t>
            </a:r>
            <a:endParaRPr lang="en-US" dirty="0">
              <a:solidFill>
                <a:schemeClr val="tx1"/>
              </a:solidFill>
              <a:latin typeface="Huji" pitchFamily="50" charset="-79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81262" y="4166813"/>
            <a:ext cx="6409452" cy="208823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91440" indent="-91440" algn="r" defTabSz="914400" rtl="1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e-IL" sz="2000" b="1" dirty="0" smtClean="0">
              <a:solidFill>
                <a:schemeClr val="tx2">
                  <a:lumMod val="50000"/>
                </a:schemeClr>
              </a:solidFill>
              <a:latin typeface="Huji" pitchFamily="50" charset="-79"/>
            </a:endParaRPr>
          </a:p>
          <a:p>
            <a:endParaRPr lang="he-IL" dirty="0">
              <a:solidFill>
                <a:schemeClr val="tx2">
                  <a:lumMod val="50000"/>
                </a:schemeClr>
              </a:solidFill>
              <a:latin typeface="Huji" pitchFamily="50" charset="-79"/>
            </a:endParaRPr>
          </a:p>
        </p:txBody>
      </p:sp>
      <p:sp>
        <p:nvSpPr>
          <p:cNvPr id="8" name="Rounded Rectangle 3"/>
          <p:cNvSpPr/>
          <p:nvPr/>
        </p:nvSpPr>
        <p:spPr>
          <a:xfrm>
            <a:off x="764314" y="4906967"/>
            <a:ext cx="4549081" cy="17366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צריך ללמוד איך לחפש ב:</a:t>
            </a:r>
          </a:p>
          <a:p>
            <a:pPr marL="285750" indent="-285750" algn="ctr" rtl="1">
              <a:buFont typeface="Arial" pitchFamily="34" charset="0"/>
              <a:buChar char="•"/>
              <a:defRPr/>
            </a:pPr>
            <a:r>
              <a:rPr lang="he-IL" sz="24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קטלוג הספרייה</a:t>
            </a:r>
          </a:p>
          <a:p>
            <a:pPr marL="285750" indent="-285750" algn="ctr" rtl="1">
              <a:buFont typeface="Arial" pitchFamily="34" charset="0"/>
              <a:buChar char="•"/>
              <a:defRPr/>
            </a:pPr>
            <a:r>
              <a:rPr lang="he-IL" sz="2400" b="1" dirty="0" smtClean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מאגרי </a:t>
            </a:r>
            <a:r>
              <a:rPr lang="he-IL" sz="24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מידע</a:t>
            </a:r>
          </a:p>
          <a:p>
            <a:pPr marL="285750" indent="-285750" algn="ctr" rtl="1">
              <a:buFont typeface="Arial" pitchFamily="34" charset="0"/>
              <a:buChar char="•"/>
              <a:defRPr/>
            </a:pPr>
            <a:r>
              <a:rPr lang="he-IL" sz="2400" b="1" dirty="0" smtClean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אוספים </a:t>
            </a:r>
            <a:r>
              <a:rPr lang="he-IL" sz="24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מיוחדים</a:t>
            </a:r>
          </a:p>
        </p:txBody>
      </p:sp>
      <p:sp>
        <p:nvSpPr>
          <p:cNvPr id="4" name="הסבר אליפטי 3"/>
          <p:cNvSpPr/>
          <p:nvPr/>
        </p:nvSpPr>
        <p:spPr>
          <a:xfrm>
            <a:off x="4604656" y="2347405"/>
            <a:ext cx="6776358" cy="2294396"/>
          </a:xfrm>
          <a:prstGeom prst="wedgeEllipseCallout">
            <a:avLst>
              <a:gd name="adj1" fmla="val -42212"/>
              <a:gd name="adj2" fmla="val 888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יש חומרים שנמצא רק באמצעות חיפוש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/>
            </a:r>
            <a:br>
              <a:rPr lang="en-US" sz="28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</a:br>
            <a:r>
              <a:rPr lang="he-IL" sz="2800" b="1" dirty="0">
                <a:solidFill>
                  <a:schemeClr val="tx2">
                    <a:lumMod val="50000"/>
                  </a:schemeClr>
                </a:solidFill>
                <a:latin typeface="Huji" pitchFamily="50" charset="-79"/>
              </a:rPr>
              <a:t>באתר הספרייה</a:t>
            </a:r>
          </a:p>
          <a:p>
            <a:pPr algn="ctr"/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80521" y="4349413"/>
            <a:ext cx="9338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לכן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23126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214" y="636510"/>
            <a:ext cx="9149345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he-IL" sz="3200" b="1" dirty="0">
                <a:latin typeface="Huji" pitchFamily="50" charset="-79"/>
              </a:rPr>
              <a:t>הכנו עבורכם </a:t>
            </a:r>
            <a:r>
              <a:rPr lang="he-IL" sz="3200" b="1" dirty="0" smtClean="0">
                <a:latin typeface="Huji" pitchFamily="50" charset="-79"/>
              </a:rPr>
              <a:t>מצגות </a:t>
            </a:r>
            <a:r>
              <a:rPr lang="he-IL" sz="3200" b="1" dirty="0">
                <a:latin typeface="Huji" pitchFamily="50" charset="-79"/>
              </a:rPr>
              <a:t>שיסייעו לכם ללמוד כיצד לחפש </a:t>
            </a:r>
            <a:endParaRPr lang="he-IL" sz="3200" b="1" dirty="0" smtClean="0">
              <a:latin typeface="Huji" pitchFamily="50" charset="-79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he-IL" sz="3200" b="1" dirty="0" smtClean="0">
                <a:latin typeface="Huji" pitchFamily="50" charset="-79"/>
              </a:rPr>
              <a:t>בקטלוג הספרייה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he-IL" sz="3200" b="1" dirty="0" smtClean="0">
                <a:latin typeface="Huji" pitchFamily="50" charset="-79"/>
              </a:rPr>
              <a:t> </a:t>
            </a:r>
            <a:r>
              <a:rPr lang="he-IL" sz="3200" b="1" dirty="0">
                <a:latin typeface="Huji" pitchFamily="50" charset="-79"/>
              </a:rPr>
              <a:t>ובמאגרי המידע העומדים לרשותכם, </a:t>
            </a:r>
            <a:endParaRPr lang="he-IL" sz="3200" b="1" dirty="0" smtClean="0">
              <a:latin typeface="Huji" pitchFamily="50" charset="-79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he-IL" sz="3200" b="1" dirty="0" smtClean="0">
                <a:latin typeface="Huji" pitchFamily="50" charset="-79"/>
              </a:rPr>
              <a:t>ולהתמצא </a:t>
            </a:r>
            <a:r>
              <a:rPr lang="he-IL" sz="3200" b="1" dirty="0">
                <a:latin typeface="Huji" pitchFamily="50" charset="-79"/>
              </a:rPr>
              <a:t>בספרייה.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endParaRPr lang="he-IL" sz="3200" b="1" dirty="0">
              <a:latin typeface="Huji" pitchFamily="50" charset="-79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he-IL" sz="3200" b="1" dirty="0">
                <a:latin typeface="Huji" pitchFamily="50" charset="-79"/>
              </a:rPr>
              <a:t>אנו ממליצים לקרוא את המצגות, </a:t>
            </a:r>
            <a:endParaRPr lang="he-IL" sz="3200" b="1" dirty="0" smtClean="0">
              <a:latin typeface="Huji" pitchFamily="50" charset="-79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he-IL" sz="3200" b="1" dirty="0" smtClean="0">
                <a:latin typeface="Huji" pitchFamily="50" charset="-79"/>
              </a:rPr>
              <a:t>ובכל </a:t>
            </a:r>
            <a:r>
              <a:rPr lang="he-IL" sz="3200" b="1" dirty="0">
                <a:latin typeface="Huji" pitchFamily="50" charset="-79"/>
              </a:rPr>
              <a:t>שאלה אתם מוזמנים לפנות אל </a:t>
            </a:r>
            <a:endParaRPr lang="he-IL" sz="3200" b="1" dirty="0" smtClean="0">
              <a:latin typeface="Huji" pitchFamily="50" charset="-79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he-IL" sz="3200" b="1" dirty="0" smtClean="0">
                <a:latin typeface="Huji" pitchFamily="50" charset="-79"/>
              </a:rPr>
              <a:t>ספרני </a:t>
            </a:r>
            <a:r>
              <a:rPr lang="he-IL" sz="3200" b="1" dirty="0" err="1" smtClean="0">
                <a:latin typeface="Huji" pitchFamily="50" charset="-79"/>
              </a:rPr>
              <a:t>הייעץ</a:t>
            </a:r>
            <a:r>
              <a:rPr lang="he-IL" sz="3200" b="1" dirty="0" smtClean="0">
                <a:latin typeface="Huji" pitchFamily="50" charset="-79"/>
              </a:rPr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0012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004" y="-115130"/>
            <a:ext cx="48523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5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מבנה הספרייה</a:t>
            </a:r>
            <a:endParaRPr lang="he-IL" sz="5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0" y="5404757"/>
            <a:ext cx="7347857" cy="14532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-3" y="3793218"/>
            <a:ext cx="7347857" cy="15696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0" y="2381855"/>
            <a:ext cx="7347857" cy="14859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-3" y="859892"/>
            <a:ext cx="7347857" cy="1521963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5421086" y="5491627"/>
            <a:ext cx="20410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b="1" dirty="0" smtClean="0">
                <a:solidFill>
                  <a:schemeClr val="bg1"/>
                </a:solidFill>
              </a:rPr>
              <a:t>קומה 0</a:t>
            </a:r>
            <a:endParaRPr lang="he-IL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0312" y="3867756"/>
            <a:ext cx="15675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solidFill>
                  <a:schemeClr val="bg1"/>
                </a:solidFill>
              </a:rPr>
              <a:t>כניסה</a:t>
            </a:r>
            <a:r>
              <a:rPr lang="he-IL" sz="4000" b="1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9683" y="2455865"/>
            <a:ext cx="16981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solidFill>
                  <a:schemeClr val="bg1"/>
                </a:solidFill>
              </a:rPr>
              <a:t>קומה 2</a:t>
            </a:r>
            <a:endParaRPr lang="he-IL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0214" y="879213"/>
            <a:ext cx="23676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 smtClean="0"/>
              <a:t>קומה  3 </a:t>
            </a:r>
            <a:endParaRPr lang="he-IL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9546" y="1093032"/>
            <a:ext cx="334735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 smtClean="0"/>
              <a:t>מדעי הרוח – </a:t>
            </a:r>
          </a:p>
          <a:p>
            <a:pPr algn="r" rtl="1"/>
            <a:r>
              <a:rPr lang="he-IL" sz="2000" b="1" dirty="0" smtClean="0"/>
              <a:t>לימודי ארץ ישראל, היסטוריה, </a:t>
            </a:r>
          </a:p>
          <a:p>
            <a:pPr algn="r" rtl="1"/>
            <a:r>
              <a:rPr lang="he-IL" sz="2000" b="1" dirty="0" smtClean="0"/>
              <a:t>ספרות.  אומנות, ספרי קריאה</a:t>
            </a:r>
          </a:p>
          <a:p>
            <a:pPr algn="r" rtl="1"/>
            <a:r>
              <a:rPr lang="he-IL" sz="2000" b="1" dirty="0" smtClean="0"/>
              <a:t>מפות</a:t>
            </a:r>
            <a:endParaRPr lang="he-IL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11828" y="1767040"/>
            <a:ext cx="22687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 smtClean="0"/>
              <a:t>קבוצות</a:t>
            </a:r>
            <a:endParaRPr lang="he-IL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394" y="2586196"/>
            <a:ext cx="362090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 smtClean="0">
                <a:solidFill>
                  <a:schemeClr val="bg1"/>
                </a:solidFill>
              </a:rPr>
              <a:t>כתבי עת מודפסים</a:t>
            </a:r>
          </a:p>
          <a:p>
            <a:pPr algn="r" rtl="1"/>
            <a:r>
              <a:rPr lang="he-IL" sz="2000" b="1" dirty="0" smtClean="0">
                <a:solidFill>
                  <a:schemeClr val="bg1"/>
                </a:solidFill>
              </a:rPr>
              <a:t>ספרים במדעים מדויקים</a:t>
            </a:r>
          </a:p>
          <a:p>
            <a:pPr algn="r" rtl="1"/>
            <a:r>
              <a:rPr lang="he-IL" sz="2000" b="1" dirty="0" smtClean="0">
                <a:solidFill>
                  <a:schemeClr val="bg1"/>
                </a:solidFill>
              </a:rPr>
              <a:t>פיזיקה, מתמטיקה, מדעים ניהול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50" y="4135649"/>
            <a:ext cx="358139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 smtClean="0">
                <a:solidFill>
                  <a:schemeClr val="bg1"/>
                </a:solidFill>
              </a:rPr>
              <a:t>מדעי החברה – </a:t>
            </a:r>
          </a:p>
          <a:p>
            <a:pPr algn="r" rtl="1"/>
            <a:r>
              <a:rPr lang="he-IL" sz="2000" b="1" dirty="0" smtClean="0">
                <a:solidFill>
                  <a:schemeClr val="bg1"/>
                </a:solidFill>
              </a:rPr>
              <a:t>חינוך, כלכלה, עיתונאות, תיירות, פסיכולוגיה, תקשורת  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526" y="5534561"/>
            <a:ext cx="358139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 smtClean="0">
                <a:solidFill>
                  <a:schemeClr val="bg1"/>
                </a:solidFill>
              </a:rPr>
              <a:t>ספריי יעץ , סמינריונים ופרויקטים</a:t>
            </a:r>
          </a:p>
          <a:p>
            <a:pPr algn="r" rtl="1"/>
            <a:r>
              <a:rPr lang="he-IL" sz="2000" b="1" dirty="0" smtClean="0">
                <a:solidFill>
                  <a:schemeClr val="bg1"/>
                </a:solidFill>
              </a:rPr>
              <a:t>מדעי הרוח – דתות</a:t>
            </a:r>
          </a:p>
          <a:p>
            <a:pPr algn="r" rtl="1"/>
            <a:r>
              <a:rPr lang="he-IL" sz="2000" b="1" dirty="0" err="1" smtClean="0">
                <a:solidFill>
                  <a:schemeClr val="bg1"/>
                </a:solidFill>
              </a:rPr>
              <a:t>קומפקטוס</a:t>
            </a:r>
            <a:r>
              <a:rPr lang="he-IL" sz="2000" b="1" dirty="0" smtClean="0">
                <a:solidFill>
                  <a:schemeClr val="bg1"/>
                </a:solidFill>
              </a:rPr>
              <a:t> ובו כתבי עת וספרים מיוחדים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2157" y="3452257"/>
            <a:ext cx="320579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 smtClean="0"/>
              <a:t>בכל קומה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 smtClean="0"/>
              <a:t>שירותים,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 smtClean="0"/>
              <a:t>מכונות צילום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 smtClean="0"/>
              <a:t>מדפסות שחור לבן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 smtClean="0"/>
              <a:t>מחשבים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854" y="0"/>
            <a:ext cx="4830461" cy="3226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1944" y="3393642"/>
            <a:ext cx="25685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solidFill>
                  <a:schemeClr val="bg1"/>
                </a:solidFill>
              </a:rPr>
              <a:t>יש אזור ללמידה דמומה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9682" y="4850468"/>
            <a:ext cx="15309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solidFill>
                  <a:schemeClr val="bg1"/>
                </a:solidFill>
              </a:rPr>
              <a:t>למידה בזוגות 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1787" y="4214704"/>
            <a:ext cx="15835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solidFill>
                  <a:schemeClr val="bg1"/>
                </a:solidFill>
              </a:rPr>
              <a:t>דלפק השאלה </a:t>
            </a:r>
          </a:p>
          <a:p>
            <a:pPr algn="r"/>
            <a:r>
              <a:rPr lang="he-IL" dirty="0" smtClean="0">
                <a:solidFill>
                  <a:schemeClr val="bg1"/>
                </a:solidFill>
              </a:rPr>
              <a:t>הדרכה וייעץ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0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1" y="2798222"/>
            <a:ext cx="3682927" cy="2404556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6929" y="228600"/>
            <a:ext cx="41637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איך להגיע אלינו?</a:t>
            </a:r>
            <a:endParaRPr lang="he-IL" sz="4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8369" y="1041970"/>
            <a:ext cx="44044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 smtClean="0"/>
              <a:t>אתר המכללה- </a:t>
            </a:r>
            <a:r>
              <a:rPr lang="en-US" sz="2800" dirty="0" smtClean="0"/>
              <a:t>Kinneret.ac.il</a:t>
            </a:r>
            <a:endParaRPr lang="he-IL" sz="2800" dirty="0" smtClean="0"/>
          </a:p>
        </p:txBody>
      </p:sp>
      <p:sp>
        <p:nvSpPr>
          <p:cNvPr id="8" name="מלבן 7"/>
          <p:cNvSpPr/>
          <p:nvPr/>
        </p:nvSpPr>
        <p:spPr>
          <a:xfrm>
            <a:off x="4606965" y="4637257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http://lib.kinneret.ac.il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9264569" y="1188372"/>
            <a:ext cx="279808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 smtClean="0">
                <a:solidFill>
                  <a:schemeClr val="accent5">
                    <a:lumMod val="50000"/>
                  </a:schemeClr>
                </a:solidFill>
              </a:rPr>
              <a:t>בגוגל לחפש </a:t>
            </a:r>
          </a:p>
          <a:p>
            <a:pPr algn="r" rtl="1"/>
            <a:r>
              <a:rPr lang="he-IL" sz="2800" b="1" dirty="0" smtClean="0">
                <a:solidFill>
                  <a:schemeClr val="accent5">
                    <a:lumMod val="50000"/>
                  </a:schemeClr>
                </a:solidFill>
              </a:rPr>
              <a:t>הספרייה המכללה האקדמית כנרת</a:t>
            </a:r>
            <a:endParaRPr lang="he-IL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0247" y="3080253"/>
            <a:ext cx="439725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 smtClean="0"/>
              <a:t>אחרי שמצאתם מומלץ לשמור את הקישור</a:t>
            </a:r>
          </a:p>
          <a:p>
            <a:pPr algn="r" rtl="1"/>
            <a:r>
              <a:rPr lang="he-IL" sz="3600" b="1" dirty="0" smtClean="0"/>
              <a:t>בניידים /  במחשבים</a:t>
            </a:r>
            <a:endParaRPr lang="he-IL" sz="3600" b="1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101" y="4290244"/>
            <a:ext cx="2895864" cy="2543761"/>
          </a:xfrm>
          <a:prstGeom prst="rect">
            <a:avLst/>
          </a:prstGeom>
        </p:spPr>
      </p:pic>
      <p:pic>
        <p:nvPicPr>
          <p:cNvPr id="11" name="מציין מיקום תוכן 4"/>
          <p:cNvPicPr>
            <a:picLocks noChangeAspect="1"/>
          </p:cNvPicPr>
          <p:nvPr/>
        </p:nvPicPr>
        <p:blipFill rotWithShape="1">
          <a:blip r:embed="rId7"/>
          <a:srcRect l="831" t="10278" r="19051" b="5895"/>
          <a:stretch/>
        </p:blipFill>
        <p:spPr>
          <a:xfrm>
            <a:off x="486382" y="418290"/>
            <a:ext cx="3735422" cy="21984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78518" y="3093325"/>
            <a:ext cx="2879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/>
              <a:t>https://go.kinneret.ac.il/</a:t>
            </a:r>
            <a:endParaRPr lang="he-IL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1352145" y="3861881"/>
            <a:ext cx="564204" cy="8960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3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pic>
        <p:nvPicPr>
          <p:cNvPr id="3" name="מציין מיקום תוכן 8"/>
          <p:cNvPicPr>
            <a:picLocks noChangeAspect="1"/>
          </p:cNvPicPr>
          <p:nvPr/>
        </p:nvPicPr>
        <p:blipFill rotWithShape="1">
          <a:blip r:embed="rId4"/>
          <a:srcRect t="8592" r="11244" b="19924"/>
          <a:stretch/>
        </p:blipFill>
        <p:spPr>
          <a:xfrm>
            <a:off x="0" y="0"/>
            <a:ext cx="5879394" cy="378822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t="1252" b="37983"/>
          <a:stretch/>
        </p:blipFill>
        <p:spPr>
          <a:xfrm>
            <a:off x="0" y="3794122"/>
            <a:ext cx="5879394" cy="3063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8486" y="130628"/>
            <a:ext cx="31514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000" dirty="0" smtClean="0"/>
              <a:t>מה יש באתר?</a:t>
            </a:r>
            <a:endParaRPr lang="he-IL" sz="4000" dirty="0"/>
          </a:p>
        </p:txBody>
      </p:sp>
      <p:sp>
        <p:nvSpPr>
          <p:cNvPr id="6" name="חץ ימינה 5"/>
          <p:cNvSpPr/>
          <p:nvPr/>
        </p:nvSpPr>
        <p:spPr>
          <a:xfrm>
            <a:off x="5879394" y="1094014"/>
            <a:ext cx="140425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7283651" y="926263"/>
            <a:ext cx="23175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 smtClean="0">
                <a:solidFill>
                  <a:schemeClr val="accent5">
                    <a:lumMod val="50000"/>
                  </a:schemeClr>
                </a:solidFill>
              </a:rPr>
              <a:t>הודעות וחדשות</a:t>
            </a:r>
            <a:endParaRPr lang="he-I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979714" y="1208314"/>
            <a:ext cx="225334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ימינה 8"/>
          <p:cNvSpPr/>
          <p:nvPr/>
        </p:nvSpPr>
        <p:spPr>
          <a:xfrm>
            <a:off x="5615214" y="2802969"/>
            <a:ext cx="1471386" cy="443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388174" y="1309398"/>
            <a:ext cx="10343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קישורים 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7193947" y="2802969"/>
            <a:ext cx="14666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מידע מתחלף</a:t>
            </a:r>
            <a:endParaRPr lang="he-IL" dirty="0"/>
          </a:p>
        </p:txBody>
      </p:sp>
      <p:sp>
        <p:nvSpPr>
          <p:cNvPr id="12" name="חץ ימינה 11"/>
          <p:cNvSpPr/>
          <p:nvPr/>
        </p:nvSpPr>
        <p:spPr>
          <a:xfrm>
            <a:off x="5845829" y="5483767"/>
            <a:ext cx="1471386" cy="443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7530095" y="5557939"/>
            <a:ext cx="1473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ספרים חדשים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86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16" y="5210929"/>
            <a:ext cx="2286198" cy="1432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0872" y="1175656"/>
            <a:ext cx="9829800" cy="501498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4000" dirty="0" smtClean="0">
                <a:solidFill>
                  <a:schemeClr val="bg2">
                    <a:lumMod val="10000"/>
                  </a:schemeClr>
                </a:solidFill>
                <a:latin typeface="Huji" pitchFamily="50" charset="-79"/>
                <a:cs typeface="+mn-cs"/>
              </a:rPr>
              <a:t>בהמשך תלמדו</a:t>
            </a:r>
          </a:p>
          <a:p>
            <a:pPr algn="r">
              <a:lnSpc>
                <a:spcPct val="150000"/>
              </a:lnSpc>
            </a:pPr>
            <a:r>
              <a:rPr lang="he-IL" sz="4000" dirty="0" smtClean="0">
                <a:solidFill>
                  <a:schemeClr val="bg2">
                    <a:lumMod val="10000"/>
                  </a:schemeClr>
                </a:solidFill>
                <a:latin typeface="Huji" pitchFamily="50" charset="-79"/>
                <a:cs typeface="+mn-cs"/>
              </a:rPr>
              <a:t>איך לחפש בקטלוג הספרייה ובמאגרי המידע,</a:t>
            </a:r>
          </a:p>
          <a:p>
            <a:pPr algn="r">
              <a:lnSpc>
                <a:spcPct val="150000"/>
              </a:lnSpc>
            </a:pPr>
            <a:r>
              <a:rPr lang="he-IL" sz="4000" dirty="0" smtClean="0">
                <a:solidFill>
                  <a:schemeClr val="bg2">
                    <a:lumMod val="10000"/>
                  </a:schemeClr>
                </a:solidFill>
                <a:latin typeface="Huji" pitchFamily="50" charset="-79"/>
                <a:cs typeface="+mn-cs"/>
              </a:rPr>
              <a:t>איך להשתמש בכרטיס הקורא </a:t>
            </a:r>
          </a:p>
          <a:p>
            <a:pPr algn="r">
              <a:lnSpc>
                <a:spcPct val="150000"/>
              </a:lnSpc>
            </a:pPr>
            <a:r>
              <a:rPr lang="he-IL" sz="4000" dirty="0" smtClean="0">
                <a:solidFill>
                  <a:schemeClr val="bg2">
                    <a:lumMod val="10000"/>
                  </a:schemeClr>
                </a:solidFill>
                <a:latin typeface="Huji" pitchFamily="50" charset="-79"/>
                <a:cs typeface="+mn-cs"/>
              </a:rPr>
              <a:t>איך להיכנס מהמחשב האישי למשאבים אלקטרוניים.</a:t>
            </a:r>
            <a:r>
              <a:rPr lang="en-US" sz="4000" dirty="0" smtClean="0">
                <a:solidFill>
                  <a:schemeClr val="bg1"/>
                </a:solidFill>
                <a:latin typeface="Huji" pitchFamily="50" charset="-79"/>
                <a:cs typeface="+mn-cs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Huji" pitchFamily="50" charset="-79"/>
                <a:cs typeface="+mn-cs"/>
              </a:rPr>
            </a:br>
            <a:r>
              <a:rPr lang="he-IL" sz="4000" dirty="0" smtClean="0">
                <a:solidFill>
                  <a:schemeClr val="bg1"/>
                </a:solidFill>
                <a:latin typeface="Huji" pitchFamily="50" charset="-79"/>
                <a:cs typeface="+mn-cs"/>
              </a:rPr>
              <a:t>                          </a:t>
            </a:r>
            <a:r>
              <a:rPr lang="he-IL" sz="4000" b="1" dirty="0" smtClean="0">
                <a:solidFill>
                  <a:schemeClr val="accent5">
                    <a:lumMod val="50000"/>
                  </a:schemeClr>
                </a:solidFill>
                <a:latin typeface="Huji" pitchFamily="50" charset="-79"/>
                <a:cs typeface="+mn-cs"/>
              </a:rPr>
              <a:t>בהצלחה!</a:t>
            </a:r>
            <a:endParaRPr lang="he-IL" sz="40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8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טרופולין">
  <a:themeElements>
    <a:clrScheme name="מטרופולין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טרופולי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TM03457491[[fn=מטרופולין]]</Template>
  <TotalTime>182</TotalTime>
  <Words>316</Words>
  <Application>Microsoft Office PowerPoint</Application>
  <PresentationFormat>מסך רחב</PresentationFormat>
  <Paragraphs>81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Huji</vt:lpstr>
      <vt:lpstr>Wingdings</vt:lpstr>
      <vt:lpstr>מטרופולין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סמדי מלמד</dc:creator>
  <cp:lastModifiedBy>סמדי מלמד</cp:lastModifiedBy>
  <cp:revision>36</cp:revision>
  <dcterms:created xsi:type="dcterms:W3CDTF">2019-01-21T10:03:32Z</dcterms:created>
  <dcterms:modified xsi:type="dcterms:W3CDTF">2020-08-19T10:08:34Z</dcterms:modified>
</cp:coreProperties>
</file>