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9" r:id="rId2"/>
    <p:sldId id="261" r:id="rId3"/>
    <p:sldId id="257" r:id="rId4"/>
    <p:sldId id="264" r:id="rId5"/>
    <p:sldId id="263" r:id="rId6"/>
    <p:sldId id="258" r:id="rId7"/>
    <p:sldId id="256" r:id="rId8"/>
    <p:sldId id="265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C041"/>
    <a:srgbClr val="D5D8DD"/>
    <a:srgbClr val="57D3FF"/>
    <a:srgbClr val="C8C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016CA1-94BB-4196-895F-75C94EE5F480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95C8FC7-BD7F-4854-9FF5-9660BA98BA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64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685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43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628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561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032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898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0436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272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396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726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467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413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363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279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304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249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608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273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77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68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ntact.kinneret.ac.il/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" y="2748643"/>
            <a:ext cx="10047515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התמצאות במבנה הספרייה וגישה אל הקטלוג.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– כרטיס קורא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– חיפושים הזמנות והשאלות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- מציאת כתב עת, סרט, מפות</a:t>
            </a:r>
            <a:endParaRPr lang="he-IL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400" b="1" dirty="0" smtClean="0">
                <a:solidFill>
                  <a:srgbClr val="FF0000"/>
                </a:solidFill>
              </a:rPr>
              <a:t>קטלוג הספרייה </a:t>
            </a:r>
            <a:r>
              <a:rPr lang="he-IL" sz="2400" b="1" dirty="0" err="1" smtClean="0">
                <a:solidFill>
                  <a:srgbClr val="FF0000"/>
                </a:solidFill>
              </a:rPr>
              <a:t>חסמב"א</a:t>
            </a:r>
            <a:r>
              <a:rPr lang="he-IL" sz="2400" b="1" dirty="0" smtClean="0">
                <a:solidFill>
                  <a:srgbClr val="FF0000"/>
                </a:solidFill>
              </a:rPr>
              <a:t> – מאגרי מידע,  כולל גישה מהבית וממכשירים ניידים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הספרייה בחיי </a:t>
            </a:r>
            <a:r>
              <a:rPr lang="he-IL" sz="2400" dirty="0" smtClean="0"/>
              <a:t>הסטודנט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מידע  נרחב על הפריטים ורשימות קריאה( </a:t>
            </a:r>
            <a:r>
              <a:rPr lang="he-IL" sz="2400" dirty="0" err="1"/>
              <a:t>לגנטו</a:t>
            </a:r>
            <a:r>
              <a:rPr lang="he-IL" sz="2400" dirty="0"/>
              <a:t> 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/>
              <a:t>מאגרי מידע - נוספים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400" dirty="0"/>
          </a:p>
          <a:p>
            <a:endParaRPr lang="he-IL" sz="2400" dirty="0" smtClean="0"/>
          </a:p>
          <a:p>
            <a:endParaRPr lang="he-IL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56015" y="1058707"/>
            <a:ext cx="9247316" cy="945243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5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8000" b="1" dirty="0">
                <a:latin typeface="Arial" panose="020B0604020202020204" pitchFamily="34" charset="0"/>
                <a:cs typeface="Arial" panose="020B0604020202020204" pitchFamily="34" charset="0"/>
              </a:rPr>
              <a:t>הספרייה במכללה האקדמית כנרת</a:t>
            </a:r>
          </a:p>
          <a:p>
            <a:pPr algn="r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         קורס הכרת הספרייה ומשאביה </a:t>
            </a:r>
          </a:p>
        </p:txBody>
      </p:sp>
    </p:spTree>
    <p:extLst>
      <p:ext uri="{BB962C8B-B14F-4D97-AF65-F5344CB8AC3E}">
        <p14:creationId xmlns:p14="http://schemas.microsoft.com/office/powerpoint/2010/main" val="60083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1485" y="127681"/>
            <a:ext cx="9247316" cy="11430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solidFill>
                  <a:srgbClr val="30C041"/>
                </a:solidFill>
                <a:cs typeface="+mn-cs"/>
              </a:rPr>
              <a:t>גישה מרחוק למשאבי הספרייה</a:t>
            </a:r>
            <a:endParaRPr lang="he-IL" b="1" dirty="0">
              <a:solidFill>
                <a:srgbClr val="30C041"/>
              </a:solidFill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dirty="0" smtClean="0">
                <a:solidFill>
                  <a:schemeClr val="tx2">
                    <a:lumMod val="50000"/>
                  </a:schemeClr>
                </a:solidFill>
              </a:rPr>
              <a:t>משאבי הספרייה זמינים עבורכם מכל מקום.</a:t>
            </a:r>
          </a:p>
          <a:p>
            <a:pPr>
              <a:lnSpc>
                <a:spcPct val="120000"/>
              </a:lnSpc>
            </a:pPr>
            <a:r>
              <a:rPr lang="he-IL" sz="3000" dirty="0" smtClean="0">
                <a:solidFill>
                  <a:schemeClr val="tx2">
                    <a:lumMod val="50000"/>
                  </a:schemeClr>
                </a:solidFill>
              </a:rPr>
              <a:t> על מנת להשתמש בהם, עליכם להזדהות כמשתמשי המכללה דרך </a:t>
            </a:r>
            <a:r>
              <a:rPr lang="he-IL" sz="3000" dirty="0" err="1" smtClean="0">
                <a:solidFill>
                  <a:schemeClr val="tx2">
                    <a:lumMod val="50000"/>
                  </a:schemeClr>
                </a:solidFill>
              </a:rPr>
              <a:t>פרוטל</a:t>
            </a:r>
            <a:r>
              <a:rPr lang="he-IL" sz="3000" dirty="0" smtClean="0">
                <a:solidFill>
                  <a:schemeClr val="tx2">
                    <a:lumMod val="50000"/>
                  </a:schemeClr>
                </a:solidFill>
              </a:rPr>
              <a:t> הסטודנט או פורטל הסגל</a:t>
            </a:r>
          </a:p>
          <a:p>
            <a:r>
              <a:rPr lang="he-IL" sz="3600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r>
              <a:rPr lang="he-IL" sz="3600" b="1" dirty="0" smtClean="0">
                <a:solidFill>
                  <a:schemeClr val="tx2">
                    <a:lumMod val="50000"/>
                  </a:schemeClr>
                </a:solidFill>
              </a:rPr>
              <a:t>לצורך מה צריך אמצעי זיהוי?</a:t>
            </a:r>
          </a:p>
          <a:p>
            <a:pPr>
              <a:lnSpc>
                <a:spcPct val="120000"/>
              </a:lnSpc>
            </a:pPr>
            <a:r>
              <a:rPr lang="he-IL" sz="2800" dirty="0" smtClean="0">
                <a:solidFill>
                  <a:schemeClr val="tx2">
                    <a:lumMod val="50000"/>
                  </a:schemeClr>
                </a:solidFill>
              </a:rPr>
              <a:t>המידע האלקטרוני מוגן בזכויות יוצרים. המכללה התחייבה לתת את המידע אך ורק למי שמשתייך לקהילתה.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he-IL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2800" dirty="0" smtClean="0">
                <a:solidFill>
                  <a:schemeClr val="tx2">
                    <a:lumMod val="50000"/>
                  </a:schemeClr>
                </a:solidFill>
              </a:rPr>
              <a:t>במחשבי המכללה יש גישה למידע האלקטרוני דרך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IP</a:t>
            </a:r>
            <a:r>
              <a:rPr lang="he-IL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e-IL" sz="2800" dirty="0" err="1" smtClean="0">
                <a:solidFill>
                  <a:schemeClr val="tx2">
                    <a:lumMod val="50000"/>
                  </a:schemeClr>
                </a:solidFill>
              </a:rPr>
              <a:t>המכללתי</a:t>
            </a:r>
            <a:r>
              <a:rPr lang="he-IL" sz="2800" dirty="0" smtClean="0">
                <a:solidFill>
                  <a:schemeClr val="tx2">
                    <a:lumMod val="50000"/>
                  </a:schemeClr>
                </a:solidFill>
              </a:rPr>
              <a:t>, באמצעות התחברות דרך הפורטל מזוהה המחשב האישי שלכם כמחשב מכללתי, וכך אתם נהנים מגישה לכל המשאבים האלקטרוניים.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691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0300"/>
            <a:ext cx="5946281" cy="44577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288" y="873806"/>
            <a:ext cx="5898426" cy="2710088"/>
          </a:xfrm>
          <a:prstGeom prst="rect">
            <a:avLst/>
          </a:prstGeom>
        </p:spPr>
      </p:pic>
      <p:sp>
        <p:nvSpPr>
          <p:cNvPr id="5" name="אליפסה 4"/>
          <p:cNvSpPr/>
          <p:nvPr/>
        </p:nvSpPr>
        <p:spPr>
          <a:xfrm>
            <a:off x="635000" y="2717800"/>
            <a:ext cx="1041400" cy="11557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ימינה 5"/>
          <p:cNvSpPr/>
          <p:nvPr/>
        </p:nvSpPr>
        <p:spPr>
          <a:xfrm rot="5400000" flipH="1">
            <a:off x="708025" y="1800225"/>
            <a:ext cx="895350" cy="622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635000" y="873806"/>
            <a:ext cx="1041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גישה למאגרים 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130281"/>
            <a:ext cx="9728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30C041"/>
                </a:solidFill>
              </a:rPr>
              <a:t>אפשרויות גישה למאגרים מהבית או מהנייד או מהסלולרי</a:t>
            </a:r>
            <a:endParaRPr lang="he-IL" sz="3200" b="1" dirty="0">
              <a:solidFill>
                <a:srgbClr val="30C041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9436100" y="1765300"/>
            <a:ext cx="1625599" cy="330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10566401" y="2674597"/>
            <a:ext cx="1625599" cy="330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6629399" y="3967430"/>
            <a:ext cx="4495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כאשר עובדים על מחשב / </a:t>
            </a:r>
            <a:r>
              <a:rPr lang="he-IL" sz="2000" dirty="0" err="1" smtClean="0"/>
              <a:t>טאבלט</a:t>
            </a:r>
            <a:r>
              <a:rPr lang="he-IL" sz="2000" dirty="0" smtClean="0"/>
              <a:t> / סלולרי </a:t>
            </a:r>
          </a:p>
          <a:p>
            <a:r>
              <a:rPr lang="he-IL" sz="2000" dirty="0" smtClean="0"/>
              <a:t>ורצים להגיע למאמרים או ספרים מקוונים בטקסט מלא. </a:t>
            </a:r>
          </a:p>
          <a:p>
            <a:r>
              <a:rPr lang="he-IL" sz="2000" dirty="0" smtClean="0"/>
              <a:t>יש להקפיד לעבוד מהקישור הנכון.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73343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pic>
        <p:nvPicPr>
          <p:cNvPr id="3" name="מציין מיקום תוכן 8"/>
          <p:cNvPicPr>
            <a:picLocks noChangeAspect="1"/>
          </p:cNvPicPr>
          <p:nvPr/>
        </p:nvPicPr>
        <p:blipFill rotWithShape="1">
          <a:blip r:embed="rId4"/>
          <a:srcRect l="7843" t="11072" r="10294" b="3144"/>
          <a:stretch/>
        </p:blipFill>
        <p:spPr>
          <a:xfrm>
            <a:off x="0" y="0"/>
            <a:ext cx="818061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39150" y="368300"/>
            <a:ext cx="32258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30C041"/>
                </a:solidFill>
              </a:rPr>
              <a:t>דף הגישה  למאגרים מרחוק</a:t>
            </a:r>
            <a:endParaRPr lang="he-IL" sz="3200" b="1" dirty="0">
              <a:solidFill>
                <a:srgbClr val="30C04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2090172"/>
            <a:ext cx="24257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לחיצה על שם המאגר מפנה ישירות אל המאגר </a:t>
            </a:r>
          </a:p>
          <a:p>
            <a:r>
              <a:rPr lang="he-IL" sz="2800" dirty="0" smtClean="0"/>
              <a:t>בדרך יש צורך להזדהות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7201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/>
          <a:srcRect l="7396" t="10185" r="9063" b="13889"/>
          <a:stretch/>
        </p:blipFill>
        <p:spPr>
          <a:xfrm>
            <a:off x="228600" y="241089"/>
            <a:ext cx="10398512" cy="531594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1800" y="3429000"/>
            <a:ext cx="24765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שם משתמש </a:t>
            </a:r>
            <a:r>
              <a:rPr lang="he-IL" sz="2400" b="1" dirty="0" err="1" smtClean="0"/>
              <a:t>וססמא</a:t>
            </a:r>
            <a:endParaRPr lang="he-IL" sz="2400" b="1" dirty="0" smtClean="0"/>
          </a:p>
          <a:p>
            <a:r>
              <a:rPr lang="he-IL" sz="2400" b="1" dirty="0" smtClean="0"/>
              <a:t>זהים לכניסה למערכת המכלול</a:t>
            </a:r>
            <a:endParaRPr lang="he-IL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32725"/>
            <a:ext cx="3175000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/>
              <a:t>הגישה למשאבים </a:t>
            </a:r>
            <a:r>
              <a:rPr lang="he-IL" sz="4000" b="1" dirty="0"/>
              <a:t>האלקטרוניים </a:t>
            </a:r>
            <a:r>
              <a:rPr lang="he-IL" sz="4000" b="1" dirty="0" smtClean="0"/>
              <a:t>אפשרית גם </a:t>
            </a:r>
            <a:r>
              <a:rPr lang="he-IL" sz="4000" b="1" dirty="0"/>
              <a:t>כשאינכם בקמפוס</a:t>
            </a:r>
            <a:r>
              <a:rPr lang="he-IL" sz="4000" dirty="0"/>
              <a:t>.</a:t>
            </a:r>
          </a:p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-139700" y="5791200"/>
            <a:ext cx="795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נתקלת בבעיה    ניתן לשלוח הודעה כאן   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://contact.kinneret.ac.il</a:t>
            </a:r>
            <a:r>
              <a:rPr lang="en-US" dirty="0" smtClean="0">
                <a:hlinkClick r:id="rId5"/>
              </a:rPr>
              <a:t>/</a:t>
            </a: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903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3600" y="342900"/>
            <a:ext cx="6629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30C041"/>
                </a:solidFill>
              </a:rPr>
              <a:t>חיפוש מאמרים דרך קטלוג הספרייה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36700"/>
            <a:ext cx="5946281" cy="4457700"/>
          </a:xfrm>
          <a:prstGeom prst="rect">
            <a:avLst/>
          </a:prstGeom>
        </p:spPr>
      </p:pic>
      <p:sp>
        <p:nvSpPr>
          <p:cNvPr id="8" name="אליפסה 7"/>
          <p:cNvSpPr/>
          <p:nvPr/>
        </p:nvSpPr>
        <p:spPr>
          <a:xfrm>
            <a:off x="2641600" y="2875528"/>
            <a:ext cx="1041400" cy="11557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4851400" y="1587500"/>
            <a:ext cx="965200" cy="7747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7988300" y="1536700"/>
            <a:ext cx="34163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קטלוג הספרייה או בשמו  </a:t>
            </a:r>
            <a:r>
              <a:rPr lang="he-IL" sz="2400" b="1" dirty="0" err="1" smtClean="0"/>
              <a:t>חסמב"א</a:t>
            </a:r>
            <a:endParaRPr lang="he-IL" sz="2400" b="1" dirty="0" smtClean="0"/>
          </a:p>
          <a:p>
            <a:r>
              <a:rPr lang="he-IL" sz="2400" b="1" dirty="0" smtClean="0"/>
              <a:t>ח </a:t>
            </a:r>
            <a:r>
              <a:rPr lang="he-IL" b="1" dirty="0" smtClean="0"/>
              <a:t>חיפוש</a:t>
            </a:r>
          </a:p>
          <a:p>
            <a:r>
              <a:rPr lang="he-IL" sz="2400" b="1" dirty="0" smtClean="0"/>
              <a:t>ס </a:t>
            </a:r>
            <a:r>
              <a:rPr lang="he-IL" b="1" dirty="0"/>
              <a:t>ספרים</a:t>
            </a:r>
          </a:p>
          <a:p>
            <a:r>
              <a:rPr lang="he-IL" sz="2400" b="1" dirty="0" smtClean="0"/>
              <a:t>מ </a:t>
            </a:r>
            <a:r>
              <a:rPr lang="he-IL" b="1" dirty="0"/>
              <a:t>מאמרים</a:t>
            </a:r>
          </a:p>
          <a:p>
            <a:r>
              <a:rPr lang="he-IL" sz="2400" b="1" dirty="0" smtClean="0"/>
              <a:t>ב </a:t>
            </a:r>
            <a:r>
              <a:rPr lang="he-IL" b="1" dirty="0"/>
              <a:t>בבת</a:t>
            </a:r>
          </a:p>
          <a:p>
            <a:r>
              <a:rPr lang="he-IL" sz="2400" b="1" dirty="0" smtClean="0"/>
              <a:t>א</a:t>
            </a:r>
            <a:r>
              <a:rPr lang="he-IL" b="1" dirty="0"/>
              <a:t> </a:t>
            </a:r>
            <a:r>
              <a:rPr lang="he-IL" b="1" dirty="0" smtClean="0"/>
              <a:t>אחת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5500" y="4389477"/>
            <a:ext cx="44620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 smtClean="0"/>
              <a:t>כשמו כן הוא מאפשר למצוא חומרי לימוד ועיון.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7292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575" y="1351306"/>
            <a:ext cx="5182049" cy="1725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0" y="419100"/>
            <a:ext cx="4292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מציאת פריטים ממאגרי מידע</a:t>
            </a:r>
            <a:endParaRPr lang="he-IL" sz="2800" dirty="0"/>
          </a:p>
        </p:txBody>
      </p:sp>
      <p:sp>
        <p:nvSpPr>
          <p:cNvPr id="5" name="מלבן 4"/>
          <p:cNvSpPr/>
          <p:nvPr/>
        </p:nvSpPr>
        <p:spPr>
          <a:xfrm>
            <a:off x="8623300" y="1993900"/>
            <a:ext cx="1193800" cy="22006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0312625" y="1518557"/>
            <a:ext cx="167809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רושמים מילים בשדה החיפוש</a:t>
            </a:r>
          </a:p>
          <a:p>
            <a:r>
              <a:rPr lang="he-IL" sz="2000" dirty="0" smtClean="0"/>
              <a:t>והפעם נבחר </a:t>
            </a:r>
            <a:r>
              <a:rPr lang="he-IL" sz="2000" dirty="0" smtClean="0">
                <a:solidFill>
                  <a:srgbClr val="FF0000"/>
                </a:solidFill>
              </a:rPr>
              <a:t>במאמרים ממאגרי מידע</a:t>
            </a:r>
            <a:endParaRPr lang="he-IL" sz="2000" dirty="0">
              <a:solidFill>
                <a:srgbClr val="FF0000"/>
              </a:solidFill>
            </a:endParaRPr>
          </a:p>
        </p:txBody>
      </p:sp>
      <p:pic>
        <p:nvPicPr>
          <p:cNvPr id="8" name="מציין מיקום תוכן 4"/>
          <p:cNvPicPr>
            <a:picLocks noChangeAspect="1"/>
          </p:cNvPicPr>
          <p:nvPr/>
        </p:nvPicPr>
        <p:blipFill rotWithShape="1">
          <a:blip r:embed="rId5"/>
          <a:srcRect l="5672" t="8882" r="9559" b="3538"/>
          <a:stretch/>
        </p:blipFill>
        <p:spPr>
          <a:xfrm>
            <a:off x="-1" y="832757"/>
            <a:ext cx="7193235" cy="5945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30784" y="3627828"/>
            <a:ext cx="38208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מתקבלות תוצאות </a:t>
            </a:r>
          </a:p>
          <a:p>
            <a:r>
              <a:rPr lang="he-IL" sz="2400" dirty="0" smtClean="0"/>
              <a:t>שניתן לסנן בסרגל השמאלי </a:t>
            </a:r>
          </a:p>
          <a:p>
            <a:r>
              <a:rPr lang="he-IL" sz="2400" dirty="0" smtClean="0"/>
              <a:t>ולמקד את תוצאות החיפוש</a:t>
            </a:r>
            <a:endParaRPr lang="he-IL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50393" y="5210929"/>
            <a:ext cx="27424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לחיצה על שם הפריט פותח את הרשומה ואת הקישור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1391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617" y="3077107"/>
            <a:ext cx="6035765" cy="278943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500" y="538843"/>
            <a:ext cx="28466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ציטוטים זמינים</a:t>
            </a:r>
            <a:endParaRPr lang="he-IL"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01" y="1321914"/>
            <a:ext cx="7055320" cy="1372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3886" y="2008063"/>
            <a:ext cx="41637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</a:rPr>
              <a:t>לחיצה על הביטוי ציטוטים זמינים 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382487" y="2469728"/>
            <a:ext cx="3587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מפנה אל מיקום כתב העת </a:t>
            </a:r>
            <a:endParaRPr lang="he-IL" sz="2400" dirty="0" smtClean="0">
              <a:solidFill>
                <a:srgbClr val="FF0000"/>
              </a:solidFill>
            </a:endParaRPr>
          </a:p>
          <a:p>
            <a:r>
              <a:rPr lang="he-IL" sz="2400" dirty="0" smtClean="0">
                <a:solidFill>
                  <a:srgbClr val="FF0000"/>
                </a:solidFill>
              </a:rPr>
              <a:t>על </a:t>
            </a:r>
            <a:r>
              <a:rPr lang="he-IL" sz="2400" dirty="0">
                <a:solidFill>
                  <a:srgbClr val="FF0000"/>
                </a:solidFill>
              </a:rPr>
              <a:t>המדפים הנכונים בספרייה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6"/>
          <a:srcRect l="32904"/>
          <a:stretch/>
        </p:blipFill>
        <p:spPr>
          <a:xfrm>
            <a:off x="283079" y="2469728"/>
            <a:ext cx="3933515" cy="27412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5487" y="1946508"/>
            <a:ext cx="2971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טקסט מלא נגיש</a:t>
            </a:r>
            <a:endParaRPr lang="he-IL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210929"/>
            <a:ext cx="41637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</a:rPr>
              <a:t>לחיצה על הביטוי טקסט מלא נגיש</a:t>
            </a:r>
          </a:p>
          <a:p>
            <a:r>
              <a:rPr lang="he-IL" sz="2400" dirty="0" smtClean="0">
                <a:solidFill>
                  <a:srgbClr val="FF0000"/>
                </a:solidFill>
              </a:rPr>
              <a:t>מעביר ישירות אל המאמר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1249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321</Words>
  <Application>Microsoft Office PowerPoint</Application>
  <PresentationFormat>מסך רחב</PresentationFormat>
  <Paragraphs>60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סמדי מלמד</dc:creator>
  <cp:lastModifiedBy>סמדי מלמד</cp:lastModifiedBy>
  <cp:revision>25</cp:revision>
  <dcterms:created xsi:type="dcterms:W3CDTF">2019-01-21T12:28:04Z</dcterms:created>
  <dcterms:modified xsi:type="dcterms:W3CDTF">2020-08-19T10:06:58Z</dcterms:modified>
</cp:coreProperties>
</file>