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6"/>
  </p:notesMasterIdLst>
  <p:sldIdLst>
    <p:sldId id="264" r:id="rId2"/>
    <p:sldId id="257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4E8"/>
    <a:srgbClr val="BBD3CD"/>
    <a:srgbClr val="E1C9C1"/>
    <a:srgbClr val="C6E4B2"/>
    <a:srgbClr val="F0E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D337A4F-F85E-4323-8A81-E2C4BA3E0706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915274E-3C54-4686-854A-8BA61937A89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3941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5274E-3C54-4686-854A-8BA61937A89D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2809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5274E-3C54-4686-854A-8BA61937A89D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871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5274E-3C54-4686-854A-8BA61937A89D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097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5274E-3C54-4686-854A-8BA61937A89D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549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17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5615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78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0752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8755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6957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930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25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463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857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he-I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4130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D09C222-51B3-4AA4-B3E9-235B1ECF6713}" type="datetimeFigureOut">
              <a:rPr lang="he-IL" smtClean="0"/>
              <a:t>כ"ט/אב/תש"ף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79DA1E9-A590-4485-BAD5-0E41A85CEA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578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r" defTabSz="914400" rtl="1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lib.kinneret.ac.il/library_services/" TargetMode="External"/><Relationship Id="rId4" Type="http://schemas.openxmlformats.org/officeDocument/2006/relationships/hyperlink" Target="http://lib.kinneret.ac.il/library_servi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516" y="5210929"/>
            <a:ext cx="2286198" cy="14326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0201" y="832757"/>
            <a:ext cx="8311241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הספרייה במכללה האקדמית כנרת</a:t>
            </a:r>
          </a:p>
          <a:p>
            <a:pPr algn="r"/>
            <a:r>
              <a:rPr lang="he-I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קורס הכרת הספרייה ומשאביה </a:t>
            </a:r>
          </a:p>
          <a:p>
            <a:pPr algn="r"/>
            <a:endParaRPr lang="he-IL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4581" y="2914984"/>
            <a:ext cx="7649935" cy="1752600"/>
          </a:xfrm>
          <a:prstGeom prst="rect">
            <a:avLst/>
          </a:prstGeom>
        </p:spPr>
        <p:txBody>
          <a:bodyPr/>
          <a:lstStyle>
            <a:lvl1pPr marL="91440" indent="-91440" algn="r" defTabSz="914400" rtl="1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3300" y="2533273"/>
            <a:ext cx="10087857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התמצאות במבנה הספרייה וגישה אל הקטלוג.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 smtClean="0"/>
              <a:t>קטלוג הספרייה </a:t>
            </a:r>
            <a:r>
              <a:rPr lang="he-IL" sz="2400" dirty="0" err="1" smtClean="0"/>
              <a:t>חסמב"א</a:t>
            </a:r>
            <a:r>
              <a:rPr lang="he-IL" sz="2400" dirty="0" smtClean="0"/>
              <a:t> – כרטיס קורא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 smtClean="0"/>
              <a:t>קטלוג הספרייה </a:t>
            </a:r>
            <a:r>
              <a:rPr lang="he-IL" sz="2400" dirty="0" err="1" smtClean="0"/>
              <a:t>חסמב"א</a:t>
            </a:r>
            <a:r>
              <a:rPr lang="he-IL" sz="2400" dirty="0" smtClean="0"/>
              <a:t> - חיפוש בסיסי וחיפוש מתקדם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 smtClean="0"/>
              <a:t>קטלוג הספרייה </a:t>
            </a:r>
            <a:r>
              <a:rPr lang="he-IL" sz="2400" dirty="0" err="1" smtClean="0"/>
              <a:t>חסמב"א</a:t>
            </a:r>
            <a:r>
              <a:rPr lang="he-IL" sz="2400" dirty="0" smtClean="0"/>
              <a:t> - מציאת כתב עת, סרט, מפות</a:t>
            </a:r>
            <a:endParaRPr lang="he-IL" sz="2400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 smtClean="0"/>
              <a:t>קטלוג הספרייה </a:t>
            </a:r>
            <a:r>
              <a:rPr lang="he-IL" sz="2400" dirty="0" err="1" smtClean="0"/>
              <a:t>חסמב"א</a:t>
            </a:r>
            <a:r>
              <a:rPr lang="he-IL" sz="2400" dirty="0" smtClean="0"/>
              <a:t> – מאגרי מידע,  כולל גישה מהבית וממכשירים ניידים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r>
              <a:rPr lang="he-IL" sz="2400" b="1" dirty="0" smtClean="0">
                <a:solidFill>
                  <a:srgbClr val="FF0000"/>
                </a:solidFill>
              </a:rPr>
              <a:t>הספרייה בחיי </a:t>
            </a:r>
            <a:r>
              <a:rPr lang="he-IL" sz="2400" b="1" dirty="0" smtClean="0">
                <a:solidFill>
                  <a:srgbClr val="FF0000"/>
                </a:solidFill>
              </a:rPr>
              <a:t>הסטודנט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מידע  נרחב על הפריטים ורשימות קריאה( </a:t>
            </a:r>
            <a:r>
              <a:rPr lang="he-IL" sz="2400" dirty="0" err="1"/>
              <a:t>לגנטו</a:t>
            </a:r>
            <a:r>
              <a:rPr lang="he-IL" sz="2400" dirty="0"/>
              <a:t> )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מאגרי מידע - נוספים</a:t>
            </a:r>
          </a:p>
          <a:p>
            <a:pPr marL="342900" indent="-342900" algn="r" rtl="1">
              <a:buFont typeface="Wingdings" panose="05000000000000000000" pitchFamily="2" charset="2"/>
              <a:buChar char="ü"/>
            </a:pPr>
            <a:endParaRPr lang="he-IL" sz="2400" b="1" dirty="0" smtClean="0">
              <a:solidFill>
                <a:srgbClr val="FF0000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he-IL" sz="2400" dirty="0" smtClean="0"/>
          </a:p>
        </p:txBody>
      </p:sp>
    </p:spTree>
    <p:extLst>
      <p:ext uri="{BB962C8B-B14F-4D97-AF65-F5344CB8AC3E}">
        <p14:creationId xmlns:p14="http://schemas.microsoft.com/office/powerpoint/2010/main" val="193972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516" y="5210929"/>
            <a:ext cx="2286198" cy="14326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00201" y="832757"/>
            <a:ext cx="8311241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הספרייה במכללה האקדמית כנרת</a:t>
            </a:r>
          </a:p>
          <a:p>
            <a:pPr algn="r"/>
            <a:r>
              <a:rPr lang="he-I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קורס הכרת הספרייה ומשאביה </a:t>
            </a:r>
          </a:p>
          <a:p>
            <a:pPr algn="r"/>
            <a:endParaRPr lang="he-IL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156181" y="2495884"/>
            <a:ext cx="7649935" cy="1288716"/>
          </a:xfrm>
          <a:prstGeom prst="rect">
            <a:avLst/>
          </a:prstGeom>
        </p:spPr>
        <p:txBody>
          <a:bodyPr/>
          <a:lstStyle>
            <a:lvl1pPr marL="91440" indent="-91440" algn="r" defTabSz="914400" rtl="1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r" defTabSz="914400" rtl="1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התנהלות שוטפת</a:t>
            </a:r>
          </a:p>
          <a:p>
            <a:pPr algn="ctr"/>
            <a:r>
              <a:rPr lang="he-IL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בספרייה</a:t>
            </a:r>
          </a:p>
          <a:p>
            <a:pPr algn="ctr"/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21500" y="3897600"/>
            <a:ext cx="4038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 smtClean="0"/>
              <a:t>לאן מחזירים ספרים</a:t>
            </a:r>
          </a:p>
          <a:p>
            <a:pPr algn="r"/>
            <a:r>
              <a:rPr lang="he-IL" dirty="0" smtClean="0"/>
              <a:t>איפה הכי כדאי לשבת</a:t>
            </a:r>
          </a:p>
          <a:p>
            <a:pPr algn="r"/>
            <a:r>
              <a:rPr lang="he-IL" dirty="0" smtClean="0"/>
              <a:t>מה עושים כשספר לא נמצא על המדף?</a:t>
            </a:r>
          </a:p>
          <a:p>
            <a:pPr algn="r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2298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516" y="5210929"/>
            <a:ext cx="2286198" cy="143268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46514" y="629170"/>
            <a:ext cx="9149345" cy="1717393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he-IL" sz="3200" b="1" dirty="0" smtClean="0">
                <a:latin typeface="Huji" pitchFamily="50" charset="-79"/>
              </a:rPr>
              <a:t>השאלת ספר – </a:t>
            </a:r>
          </a:p>
          <a:p>
            <a:pPr algn="r" rtl="1">
              <a:lnSpc>
                <a:spcPct val="120000"/>
              </a:lnSpc>
              <a:spcBef>
                <a:spcPct val="20000"/>
              </a:spcBef>
            </a:pPr>
            <a:r>
              <a:rPr lang="he-IL" sz="2400" dirty="0" smtClean="0">
                <a:latin typeface="Huji" pitchFamily="50" charset="-79"/>
              </a:rPr>
              <a:t>כאשר רוצים לקחת ספר הביתה   </a:t>
            </a:r>
            <a:r>
              <a:rPr lang="he-IL" sz="2400" dirty="0" smtClean="0"/>
              <a:t>עוברים דרך דלפק ההשאלה</a:t>
            </a:r>
          </a:p>
          <a:p>
            <a:pPr algn="r" rtl="1">
              <a:lnSpc>
                <a:spcPct val="120000"/>
              </a:lnSpc>
              <a:spcBef>
                <a:spcPct val="20000"/>
              </a:spcBef>
            </a:pPr>
            <a:r>
              <a:rPr lang="he-IL" sz="2400" dirty="0" smtClean="0"/>
              <a:t>מזדהים באמצעות תעודה מזהה</a:t>
            </a:r>
            <a:r>
              <a:rPr lang="en-US" sz="2400" dirty="0" smtClean="0"/>
              <a:t>    </a:t>
            </a:r>
            <a:r>
              <a:rPr lang="he-IL" sz="2400" dirty="0" smtClean="0"/>
              <a:t>והספרנית משאילה את הספר</a:t>
            </a:r>
            <a:endParaRPr lang="he-IL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486400" y="3014306"/>
            <a:ext cx="5709459" cy="1528880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r" rtl="1">
              <a:lnSpc>
                <a:spcPct val="120000"/>
              </a:lnSpc>
              <a:spcBef>
                <a:spcPct val="20000"/>
              </a:spcBef>
            </a:pPr>
            <a:r>
              <a:rPr lang="he-IL" sz="2400" b="1" dirty="0" smtClean="0">
                <a:latin typeface="Huji" pitchFamily="50" charset="-79"/>
              </a:rPr>
              <a:t>כאשר מחזירים ספר מהבית שמים אותו </a:t>
            </a:r>
          </a:p>
          <a:p>
            <a:pPr algn="r" rtl="1">
              <a:lnSpc>
                <a:spcPct val="120000"/>
              </a:lnSpc>
              <a:spcBef>
                <a:spcPct val="20000"/>
              </a:spcBef>
            </a:pPr>
            <a:r>
              <a:rPr lang="he-IL" sz="2400" dirty="0" smtClean="0"/>
              <a:t>בקופסא הסגורה בחוץ    </a:t>
            </a:r>
            <a:r>
              <a:rPr lang="he-IL" sz="2400" b="1" dirty="0" smtClean="0"/>
              <a:t>או</a:t>
            </a:r>
          </a:p>
          <a:p>
            <a:pPr algn="r" rtl="1">
              <a:lnSpc>
                <a:spcPct val="120000"/>
              </a:lnSpc>
              <a:spcBef>
                <a:spcPct val="20000"/>
              </a:spcBef>
            </a:pPr>
            <a:r>
              <a:rPr lang="he-IL" sz="2400" dirty="0" smtClean="0"/>
              <a:t>נותנים לספרנית בדלפק </a:t>
            </a:r>
            <a:r>
              <a:rPr lang="he-IL" sz="2400" dirty="0"/>
              <a:t>ההשאלה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8213" y="5073953"/>
            <a:ext cx="5568043" cy="1569660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r" rtl="1"/>
            <a:r>
              <a:rPr lang="he-IL" sz="2400" dirty="0"/>
              <a:t>אם הספר לא נמצא במקומו מומלץ דבר ראשון לחפש אותו על מדפי האיסוף הקומתיים</a:t>
            </a:r>
          </a:p>
          <a:p>
            <a:pPr algn="r" rtl="1"/>
            <a:r>
              <a:rPr lang="he-IL" sz="2400" dirty="0"/>
              <a:t>ולאחר מכן על שולחנות העבודה.</a:t>
            </a:r>
          </a:p>
          <a:p>
            <a:pPr algn="r" rtl="1"/>
            <a:r>
              <a:rPr lang="he-IL" sz="2400" dirty="0"/>
              <a:t>לא נמצא יש לגשת לספרנית לעזרה נוספת</a:t>
            </a:r>
          </a:p>
        </p:txBody>
      </p:sp>
    </p:spTree>
    <p:extLst>
      <p:ext uri="{BB962C8B-B14F-4D97-AF65-F5344CB8AC3E}">
        <p14:creationId xmlns:p14="http://schemas.microsoft.com/office/powerpoint/2010/main" val="159885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516" y="5210929"/>
            <a:ext cx="2286198" cy="14326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57514" y="3003328"/>
            <a:ext cx="9149345" cy="628955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3200" b="1" dirty="0" smtClean="0">
                <a:latin typeface="Huji" pitchFamily="50" charset="-79"/>
              </a:rPr>
              <a:t>אכילה ושתיה – אסורים בספרייה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647700" y="593568"/>
            <a:ext cx="4528457" cy="1372683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3200" b="1" dirty="0" smtClean="0">
                <a:latin typeface="Huji" pitchFamily="50" charset="-79"/>
              </a:rPr>
              <a:t>יש לשמור על שקט </a:t>
            </a: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3200" b="1" dirty="0" smtClean="0">
                <a:latin typeface="Huji" pitchFamily="50" charset="-79"/>
              </a:rPr>
              <a:t>המאפשר לכולם ללמוד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6449786" y="593569"/>
            <a:ext cx="5127073" cy="1372683"/>
          </a:xfrm>
          <a:prstGeom prst="rect">
            <a:avLst/>
          </a:prstGeom>
          <a:noFill/>
          <a:ln w="15875">
            <a:solidFill>
              <a:schemeClr val="accent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3200" b="1" dirty="0" smtClean="0">
                <a:latin typeface="Huji" pitchFamily="50" charset="-79"/>
              </a:rPr>
              <a:t>ספרים לא מחזירים למדפים </a:t>
            </a:r>
          </a:p>
          <a:p>
            <a:pPr algn="ctr">
              <a:lnSpc>
                <a:spcPct val="120000"/>
              </a:lnSpc>
              <a:spcBef>
                <a:spcPct val="20000"/>
              </a:spcBef>
            </a:pPr>
            <a:r>
              <a:rPr lang="he-IL" sz="3200" b="1" dirty="0" smtClean="0">
                <a:latin typeface="Huji" pitchFamily="50" charset="-79"/>
              </a:rPr>
              <a:t>רק לעגלות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1453193" y="4469098"/>
            <a:ext cx="7560129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3600" b="1" dirty="0" smtClean="0"/>
              <a:t>פרטים נוספים על שירותי הספרייה</a:t>
            </a:r>
          </a:p>
          <a:p>
            <a:pPr algn="ctr" rtl="1"/>
            <a:r>
              <a:rPr lang="he-IL" sz="2000" dirty="0" smtClean="0">
                <a:hlinkClick r:id="rId4"/>
              </a:rPr>
              <a:t>ניתן לקרוא כאן</a:t>
            </a:r>
            <a:r>
              <a:rPr lang="he-IL" sz="2000" dirty="0" smtClean="0"/>
              <a:t>   </a:t>
            </a:r>
            <a:r>
              <a:rPr lang="en-US" sz="2000" dirty="0">
                <a:hlinkClick r:id="rId5"/>
              </a:rPr>
              <a:t>https://lib.kinneret.ac.il/library_services/</a:t>
            </a:r>
            <a:endParaRPr lang="he-IL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425673" y="5927271"/>
            <a:ext cx="710287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4000" b="1" dirty="0" smtClean="0">
                <a:latin typeface="Guttman Logo1" panose="05010101010101010101" pitchFamily="2" charset="2"/>
              </a:rPr>
              <a:t>הדרך להצלחה עוברת בספרייה</a:t>
            </a:r>
            <a:endParaRPr lang="he-IL" sz="4000" b="1" dirty="0">
              <a:latin typeface="Guttman Logo1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00125618"/>
      </p:ext>
    </p:extLst>
  </p:cSld>
  <p:clrMapOvr>
    <a:masterClrMapping/>
  </p:clrMapOvr>
</p:sld>
</file>

<file path=ppt/theme/theme1.xml><?xml version="1.0" encoding="utf-8"?>
<a:theme xmlns:a="http://schemas.openxmlformats.org/drawingml/2006/main" name="מטרופולין">
  <a:themeElements>
    <a:clrScheme name="מטרופולין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טרופולי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TM03457491[[fn=מטרופולין]]</Template>
  <TotalTime>309</TotalTime>
  <Words>195</Words>
  <Application>Microsoft Office PowerPoint</Application>
  <PresentationFormat>מסך רחב</PresentationFormat>
  <Paragraphs>38</Paragraphs>
  <Slides>4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Guttman Logo1</vt:lpstr>
      <vt:lpstr>Huji</vt:lpstr>
      <vt:lpstr>Wingdings</vt:lpstr>
      <vt:lpstr>מטרופולין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סמדי מלמד</dc:creator>
  <cp:lastModifiedBy>סמדי מלמד</cp:lastModifiedBy>
  <cp:revision>39</cp:revision>
  <dcterms:created xsi:type="dcterms:W3CDTF">2019-01-21T10:03:32Z</dcterms:created>
  <dcterms:modified xsi:type="dcterms:W3CDTF">2020-08-19T10:06:44Z</dcterms:modified>
</cp:coreProperties>
</file>