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61" r:id="rId2"/>
    <p:sldId id="258" r:id="rId3"/>
    <p:sldId id="272" r:id="rId4"/>
    <p:sldId id="278" r:id="rId5"/>
    <p:sldId id="259" r:id="rId6"/>
    <p:sldId id="264" r:id="rId7"/>
    <p:sldId id="256" r:id="rId8"/>
    <p:sldId id="277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סמדי מלמד" initials="סמ" lastIdx="2" clrIdx="0">
    <p:extLst>
      <p:ext uri="{19B8F6BF-5375-455C-9EA6-DF929625EA0E}">
        <p15:presenceInfo xmlns:p15="http://schemas.microsoft.com/office/powerpoint/2012/main" userId="S-1-5-21-220523388-1085031214-1644491937-1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8DD"/>
    <a:srgbClr val="C8CED6"/>
    <a:srgbClr val="30C041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>
        <p:scale>
          <a:sx n="112" d="100"/>
          <a:sy n="112" d="100"/>
        </p:scale>
        <p:origin x="26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016CA1-94BB-4196-895F-75C94EE5F480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5C8FC7-BD7F-4854-9FF5-9660BA98BA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4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31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89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254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916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685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355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436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916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396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72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6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13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363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279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304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4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608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7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68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4299" y="590022"/>
            <a:ext cx="9247316" cy="94524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5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8000" b="1" dirty="0">
                <a:latin typeface="Arial" panose="020B0604020202020204" pitchFamily="34" charset="0"/>
                <a:cs typeface="Arial" panose="020B0604020202020204" pitchFamily="34" charset="0"/>
              </a:rPr>
              <a:t>הספרייה במכללה האקדמית כנרת</a:t>
            </a:r>
          </a:p>
          <a:p>
            <a:pPr algn="r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         קורס הכרת הספרייה ומשאביה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110343" y="1783443"/>
            <a:ext cx="1001891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התמצאות במבנה הספרייה וגישה אל הקטלוג.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כרטיס קורא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- </a:t>
            </a:r>
            <a:r>
              <a:rPr lang="he-IL" sz="2400" dirty="0"/>
              <a:t>חיפושים השאלות והזמנות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- מציאת כתב עת, סרט, מפות</a:t>
            </a: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מאגרי מידע,  כולל גישה מהבית וממכשירים ניידים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הספרייה בחיי הסטודנט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srgbClr val="C00000"/>
                </a:solidFill>
              </a:rPr>
              <a:t>מידע  נרחב על הפריטים ורשימות קריאה( </a:t>
            </a:r>
            <a:r>
              <a:rPr lang="he-IL" sz="2400" dirty="0" err="1" smtClean="0">
                <a:solidFill>
                  <a:srgbClr val="C00000"/>
                </a:solidFill>
              </a:rPr>
              <a:t>לגנטו</a:t>
            </a:r>
            <a:r>
              <a:rPr lang="he-IL" sz="2400" dirty="0" smtClean="0">
                <a:solidFill>
                  <a:srgbClr val="C00000"/>
                </a:solidFill>
              </a:rPr>
              <a:t> ) </a:t>
            </a:r>
          </a:p>
          <a:p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299691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600" y="342900"/>
            <a:ext cx="6629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C00000"/>
                </a:solidFill>
              </a:rPr>
              <a:t>חיפוש </a:t>
            </a:r>
            <a:r>
              <a:rPr lang="he-IL" sz="3200" b="1" dirty="0" smtClean="0">
                <a:solidFill>
                  <a:srgbClr val="C00000"/>
                </a:solidFill>
              </a:rPr>
              <a:t>בקטלוג </a:t>
            </a:r>
            <a:r>
              <a:rPr lang="he-IL" sz="3200" b="1" dirty="0">
                <a:solidFill>
                  <a:srgbClr val="C00000"/>
                </a:solidFill>
              </a:rPr>
              <a:t>הספרייה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36700"/>
            <a:ext cx="5946281" cy="4457700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2641600" y="2875528"/>
            <a:ext cx="1041400" cy="1155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4851400" y="1587500"/>
            <a:ext cx="965200" cy="774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7988300" y="1536700"/>
            <a:ext cx="34163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קטלוג הספרייה או בשמו  </a:t>
            </a:r>
            <a:r>
              <a:rPr lang="he-IL" sz="2400" b="1" dirty="0" err="1" smtClean="0"/>
              <a:t>חסמב"א</a:t>
            </a:r>
            <a:endParaRPr lang="he-IL" sz="2400" b="1" dirty="0" smtClean="0"/>
          </a:p>
          <a:p>
            <a:r>
              <a:rPr lang="he-IL" sz="2400" b="1" dirty="0" smtClean="0"/>
              <a:t>ח </a:t>
            </a:r>
            <a:r>
              <a:rPr lang="he-IL" b="1" dirty="0" smtClean="0"/>
              <a:t>חיפוש</a:t>
            </a:r>
          </a:p>
          <a:p>
            <a:r>
              <a:rPr lang="he-IL" sz="2400" b="1" dirty="0" smtClean="0"/>
              <a:t>ס </a:t>
            </a:r>
            <a:r>
              <a:rPr lang="he-IL" b="1" dirty="0"/>
              <a:t>ספרים</a:t>
            </a:r>
          </a:p>
          <a:p>
            <a:r>
              <a:rPr lang="he-IL" sz="2400" b="1" dirty="0" smtClean="0"/>
              <a:t>מ </a:t>
            </a:r>
            <a:r>
              <a:rPr lang="he-IL" b="1" dirty="0"/>
              <a:t>מאמרים</a:t>
            </a:r>
          </a:p>
          <a:p>
            <a:r>
              <a:rPr lang="he-IL" sz="2400" b="1" dirty="0" smtClean="0"/>
              <a:t>ב </a:t>
            </a:r>
            <a:r>
              <a:rPr lang="he-IL" b="1" dirty="0"/>
              <a:t>בבת</a:t>
            </a:r>
          </a:p>
          <a:p>
            <a:r>
              <a:rPr lang="he-IL" sz="2400" b="1" dirty="0" smtClean="0"/>
              <a:t>א</a:t>
            </a:r>
            <a:r>
              <a:rPr lang="he-IL" b="1" dirty="0"/>
              <a:t> </a:t>
            </a:r>
            <a:r>
              <a:rPr lang="he-IL" b="1" dirty="0" smtClean="0"/>
              <a:t>אחת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5500" y="4389477"/>
            <a:ext cx="44620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כשמו כן הוא מאפשר למצוא חומרי לימוד ועיון.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29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9799" y="406399"/>
            <a:ext cx="9247316" cy="136434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5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161660" y="427119"/>
            <a:ext cx="6184203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</a:rPr>
              <a:t>במצגת זו</a:t>
            </a:r>
          </a:p>
          <a:p>
            <a:endParaRPr lang="he-IL" dirty="0"/>
          </a:p>
          <a:p>
            <a:r>
              <a:rPr lang="he-IL" sz="2400" b="1" dirty="0" smtClean="0">
                <a:solidFill>
                  <a:srgbClr val="0070C0"/>
                </a:solidFill>
              </a:rPr>
              <a:t>ספר</a:t>
            </a:r>
          </a:p>
          <a:p>
            <a:endParaRPr lang="he-IL" sz="2400" b="1" dirty="0">
              <a:solidFill>
                <a:srgbClr val="0070C0"/>
              </a:solidFill>
            </a:endParaRPr>
          </a:p>
          <a:p>
            <a:r>
              <a:rPr lang="he-IL" sz="2400" b="1" dirty="0" smtClean="0">
                <a:solidFill>
                  <a:srgbClr val="0070C0"/>
                </a:solidFill>
              </a:rPr>
              <a:t>מאמר</a:t>
            </a:r>
          </a:p>
          <a:p>
            <a:endParaRPr lang="he-IL" sz="2400" b="1" dirty="0">
              <a:solidFill>
                <a:srgbClr val="0070C0"/>
              </a:solidFill>
            </a:endParaRPr>
          </a:p>
          <a:p>
            <a:r>
              <a:rPr lang="he-IL" sz="2400" b="1" dirty="0" smtClean="0">
                <a:solidFill>
                  <a:srgbClr val="0070C0"/>
                </a:solidFill>
              </a:rPr>
              <a:t>סרט</a:t>
            </a:r>
          </a:p>
          <a:p>
            <a:endParaRPr lang="he-IL" sz="2400" b="1" dirty="0">
              <a:solidFill>
                <a:srgbClr val="0070C0"/>
              </a:solidFill>
            </a:endParaRPr>
          </a:p>
          <a:p>
            <a:r>
              <a:rPr lang="he-IL" sz="2400" b="1" dirty="0" err="1" smtClean="0">
                <a:solidFill>
                  <a:srgbClr val="0070C0"/>
                </a:solidFill>
              </a:rPr>
              <a:t>לגנטו</a:t>
            </a:r>
            <a:r>
              <a:rPr lang="he-IL" sz="2400" b="1" dirty="0" smtClean="0">
                <a:solidFill>
                  <a:srgbClr val="0070C0"/>
                </a:solidFill>
              </a:rPr>
              <a:t> – איתור פרטי קריאה לקורס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57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9799" y="406399"/>
            <a:ext cx="9247316" cy="136434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rgbClr val="C00000"/>
                </a:solidFill>
                <a:cs typeface="+mn-cs"/>
              </a:rPr>
              <a:t>פריטי המידע הניתנים בחיפושים</a:t>
            </a:r>
          </a:p>
          <a:p>
            <a:r>
              <a:rPr lang="he-IL" sz="3500" dirty="0" smtClean="0">
                <a:solidFill>
                  <a:srgbClr val="C00000"/>
                </a:solidFill>
                <a:cs typeface="+mn-cs"/>
              </a:rPr>
              <a:t>ספר</a:t>
            </a:r>
            <a:endParaRPr lang="he-IL" sz="35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l="55089" t="12924" r="6885" b="15957"/>
          <a:stretch/>
        </p:blipFill>
        <p:spPr>
          <a:xfrm>
            <a:off x="4692316" y="1770743"/>
            <a:ext cx="3920761" cy="4124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47379" y="2829864"/>
            <a:ext cx="15119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שם הספר</a:t>
            </a:r>
          </a:p>
          <a:p>
            <a:r>
              <a:rPr lang="he-IL" dirty="0" smtClean="0"/>
              <a:t>שם המחבר</a:t>
            </a:r>
          </a:p>
          <a:p>
            <a:r>
              <a:rPr lang="he-IL" dirty="0" smtClean="0"/>
              <a:t>תאריך, הוצאה</a:t>
            </a:r>
          </a:p>
          <a:p>
            <a:r>
              <a:rPr lang="he-IL" dirty="0" smtClean="0"/>
              <a:t>היכן נמצא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754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09799" y="406399"/>
            <a:ext cx="9247316" cy="136434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rgbClr val="C00000"/>
                </a:solidFill>
                <a:cs typeface="+mn-cs"/>
              </a:rPr>
              <a:t>פריטי המידע הניתנים בחיפושים</a:t>
            </a:r>
          </a:p>
          <a:p>
            <a:r>
              <a:rPr lang="he-IL" sz="3500" dirty="0" smtClean="0">
                <a:solidFill>
                  <a:srgbClr val="C00000"/>
                </a:solidFill>
                <a:cs typeface="+mn-cs"/>
              </a:rPr>
              <a:t>מאמר</a:t>
            </a:r>
            <a:endParaRPr lang="he-IL" sz="3500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19" y="1762560"/>
            <a:ext cx="10280321" cy="3248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1469" y="3589886"/>
            <a:ext cx="42644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שם כתב העת, מספר חוברת, עמודים, שנה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5291718" y="3085051"/>
            <a:ext cx="16874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שם המאמר</a:t>
            </a:r>
          </a:p>
          <a:p>
            <a:r>
              <a:rPr lang="he-IL" dirty="0" smtClean="0"/>
              <a:t>שם המחבר/ים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8955776" y="3731382"/>
            <a:ext cx="14974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קליק למאמר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7310" y="4642068"/>
            <a:ext cx="37537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קליק למספר המדף לעותק המודפס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2185" y="5113799"/>
            <a:ext cx="46236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C00000"/>
                </a:solidFill>
              </a:rPr>
              <a:t>היכן נמצאים כתבי העת? </a:t>
            </a:r>
          </a:p>
          <a:p>
            <a:r>
              <a:rPr lang="he-IL" dirty="0" smtClean="0"/>
              <a:t>          בקומה 2 </a:t>
            </a:r>
          </a:p>
          <a:p>
            <a:r>
              <a:rPr lang="he-IL" dirty="0" smtClean="0"/>
              <a:t>על מדפי כתבי העת בהתאם למספר המדף שלהם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0083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09799" y="406399"/>
            <a:ext cx="9247316" cy="136434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rgbClr val="C00000"/>
                </a:solidFill>
                <a:cs typeface="+mn-cs"/>
              </a:rPr>
              <a:t>פריטי המידע הניתנים בחיפושים</a:t>
            </a:r>
          </a:p>
          <a:p>
            <a:r>
              <a:rPr lang="he-IL" sz="3500" dirty="0" smtClean="0">
                <a:solidFill>
                  <a:srgbClr val="C00000"/>
                </a:solidFill>
                <a:cs typeface="+mn-cs"/>
              </a:rPr>
              <a:t>סרט</a:t>
            </a:r>
            <a:endParaRPr lang="he-IL" sz="3500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57" y="1758273"/>
            <a:ext cx="5230821" cy="3328704"/>
          </a:xfrm>
          <a:prstGeom prst="rect">
            <a:avLst/>
          </a:prstGeom>
        </p:spPr>
      </p:pic>
      <p:sp>
        <p:nvSpPr>
          <p:cNvPr id="3" name="אליפסה 2"/>
          <p:cNvSpPr/>
          <p:nvPr/>
        </p:nvSpPr>
        <p:spPr>
          <a:xfrm>
            <a:off x="6974378" y="4513811"/>
            <a:ext cx="448888" cy="207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05" y="1770742"/>
            <a:ext cx="5483864" cy="3353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2124" y="5345084"/>
            <a:ext cx="35624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הסרטים נמצאים ליד דלפק ההשאלה</a:t>
            </a:r>
          </a:p>
        </p:txBody>
      </p:sp>
    </p:spTree>
    <p:extLst>
      <p:ext uri="{BB962C8B-B14F-4D97-AF65-F5344CB8AC3E}">
        <p14:creationId xmlns:p14="http://schemas.microsoft.com/office/powerpoint/2010/main" val="152759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9331" y="166255"/>
            <a:ext cx="7115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err="1" smtClean="0">
                <a:solidFill>
                  <a:srgbClr val="FF0000"/>
                </a:solidFill>
              </a:rPr>
              <a:t>לגנטו</a:t>
            </a:r>
            <a:r>
              <a:rPr lang="he-IL" sz="2400" b="1" dirty="0" smtClean="0">
                <a:solidFill>
                  <a:srgbClr val="FF0000"/>
                </a:solidFill>
              </a:rPr>
              <a:t>  - רשימות הקריאה לקורסים  - סילבוסים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4495" y="1163782"/>
            <a:ext cx="25520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כניסה מדף הבית</a:t>
            </a:r>
          </a:p>
          <a:p>
            <a:r>
              <a:rPr lang="he-IL" dirty="0" smtClean="0"/>
              <a:t>שם משתמש </a:t>
            </a:r>
            <a:r>
              <a:rPr lang="he-IL" dirty="0" err="1" smtClean="0"/>
              <a:t>וססמא</a:t>
            </a:r>
            <a:endParaRPr lang="he-IL" dirty="0" smtClean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64" y="914400"/>
            <a:ext cx="9237769" cy="56194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4495" y="2125525"/>
            <a:ext cx="329560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           רושמים את</a:t>
            </a:r>
          </a:p>
          <a:p>
            <a:r>
              <a:rPr lang="he-IL" dirty="0" smtClean="0"/>
              <a:t> </a:t>
            </a:r>
            <a:r>
              <a:rPr lang="he-IL" sz="2400" b="1" dirty="0" smtClean="0">
                <a:solidFill>
                  <a:srgbClr val="0070C0"/>
                </a:solidFill>
              </a:rPr>
              <a:t>שם הקורס</a:t>
            </a:r>
          </a:p>
          <a:p>
            <a:r>
              <a:rPr lang="he-IL" dirty="0" smtClean="0"/>
              <a:t>                או </a:t>
            </a:r>
          </a:p>
          <a:p>
            <a:r>
              <a:rPr lang="he-IL" sz="2400" b="1" dirty="0">
                <a:solidFill>
                  <a:srgbClr val="0070C0"/>
                </a:solidFill>
              </a:rPr>
              <a:t>שם המרצה המבוקש</a:t>
            </a:r>
            <a:endParaRPr lang="he-IL" sz="2400" b="1" dirty="0">
              <a:solidFill>
                <a:srgbClr val="0070C0"/>
              </a:solidFill>
            </a:endParaRPr>
          </a:p>
        </p:txBody>
      </p:sp>
      <p:sp>
        <p:nvSpPr>
          <p:cNvPr id="14" name="חץ ימינה 13"/>
          <p:cNvSpPr/>
          <p:nvPr/>
        </p:nvSpPr>
        <p:spPr>
          <a:xfrm rot="13197608">
            <a:off x="8752768" y="1973671"/>
            <a:ext cx="1660419" cy="914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91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994" y="69779"/>
            <a:ext cx="5834378" cy="33530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997" y="2865808"/>
            <a:ext cx="6053853" cy="3304318"/>
          </a:xfrm>
          <a:prstGeom prst="rect">
            <a:avLst/>
          </a:prstGeom>
        </p:spPr>
      </p:pic>
      <p:sp>
        <p:nvSpPr>
          <p:cNvPr id="5" name="חץ ימינה 4"/>
          <p:cNvSpPr/>
          <p:nvPr/>
        </p:nvSpPr>
        <p:spPr>
          <a:xfrm>
            <a:off x="8487295" y="315884"/>
            <a:ext cx="2360320" cy="124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ימינה 6"/>
          <p:cNvSpPr/>
          <p:nvPr/>
        </p:nvSpPr>
        <p:spPr>
          <a:xfrm rot="10800000">
            <a:off x="8779932" y="2971801"/>
            <a:ext cx="1253067" cy="138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6519333" y="211667"/>
            <a:ext cx="154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שם המרצה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 rot="21231917">
            <a:off x="7790086" y="1385025"/>
            <a:ext cx="22522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רשימת הקורסים</a:t>
            </a:r>
            <a:endParaRPr lang="he-IL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26965" y="3238204"/>
            <a:ext cx="905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בחירה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 rot="20583909">
            <a:off x="3615267" y="4415033"/>
            <a:ext cx="24976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קליק לקריאה – או למדף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2807317" y="1186469"/>
            <a:ext cx="2827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C00000"/>
                </a:solidFill>
              </a:rPr>
              <a:t>הכי </a:t>
            </a:r>
            <a:r>
              <a:rPr lang="he-IL" sz="2400" b="1" dirty="0" err="1" smtClean="0">
                <a:solidFill>
                  <a:srgbClr val="C00000"/>
                </a:solidFill>
              </a:rPr>
              <a:t>אלגנטו</a:t>
            </a:r>
            <a:r>
              <a:rPr lang="he-IL" sz="2400" b="1" dirty="0" smtClean="0">
                <a:solidFill>
                  <a:srgbClr val="C00000"/>
                </a:solidFill>
              </a:rPr>
              <a:t> שאפשר</a:t>
            </a:r>
            <a:endParaRPr lang="he-I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772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213</Words>
  <Application>Microsoft Office PowerPoint</Application>
  <PresentationFormat>מסך רחב</PresentationFormat>
  <Paragraphs>65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סמדי מלמד</dc:creator>
  <cp:lastModifiedBy>סמדי מלמד</cp:lastModifiedBy>
  <cp:revision>71</cp:revision>
  <dcterms:created xsi:type="dcterms:W3CDTF">2019-01-21T12:28:04Z</dcterms:created>
  <dcterms:modified xsi:type="dcterms:W3CDTF">2020-08-19T10:52:48Z</dcterms:modified>
</cp:coreProperties>
</file>