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75" r:id="rId4"/>
    <p:sldId id="276" r:id="rId5"/>
    <p:sldId id="277" r:id="rId6"/>
    <p:sldId id="278" r:id="rId7"/>
    <p:sldId id="279" r:id="rId8"/>
    <p:sldId id="281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סמדי מלמד" initials="סמ" lastIdx="2" clrIdx="0">
    <p:extLst>
      <p:ext uri="{19B8F6BF-5375-455C-9EA6-DF929625EA0E}">
        <p15:presenceInfo xmlns:p15="http://schemas.microsoft.com/office/powerpoint/2012/main" userId="S-1-5-21-220523388-1085031214-1644491937-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8DD"/>
    <a:srgbClr val="C8CED6"/>
    <a:srgbClr val="30C041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016CA1-94BB-4196-895F-75C94EE5F480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5C8FC7-BD7F-4854-9FF5-9660BA98BA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4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31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89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65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69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83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95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848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8FC7-BD7F-4854-9FF5-9660BA98BA4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144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9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2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6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1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63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279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04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4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60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AEBE-53CC-4F23-B5F7-61537FA7B0AE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9C80-B9B7-4C32-99A9-1C8C23426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8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4299" y="590022"/>
            <a:ext cx="9247316" cy="94524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5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8000" b="1" dirty="0">
                <a:latin typeface="Arial" panose="020B0604020202020204" pitchFamily="34" charset="0"/>
                <a:cs typeface="Arial" panose="020B0604020202020204" pitchFamily="34" charset="0"/>
              </a:rPr>
              <a:t>הספרייה במכללה האקדמית כנרת</a:t>
            </a:r>
          </a:p>
          <a:p>
            <a:pPr algn="r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         קורס הכרת הספרייה ומשאביה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110343" y="1783443"/>
            <a:ext cx="1001891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התמצאות במבנה הספרייה וגישה אל הקטלוג.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כרטיס קורא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חיפושים השאלות והזמנות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b="1" dirty="0" smtClean="0">
                <a:solidFill>
                  <a:srgbClr val="FF0000"/>
                </a:solidFill>
              </a:rPr>
              <a:t>קטלוג הספרייה </a:t>
            </a:r>
            <a:r>
              <a:rPr lang="he-IL" sz="2400" b="1" dirty="0" err="1" smtClean="0">
                <a:solidFill>
                  <a:srgbClr val="FF0000"/>
                </a:solidFill>
              </a:rPr>
              <a:t>חסמב"א</a:t>
            </a:r>
            <a:r>
              <a:rPr lang="he-IL" sz="2400" b="1" dirty="0" smtClean="0">
                <a:solidFill>
                  <a:srgbClr val="FF0000"/>
                </a:solidFill>
              </a:rPr>
              <a:t> - מציאת כתב עת, סרט, מפות</a:t>
            </a:r>
            <a:endParaRPr lang="he-IL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מאגרי מידע,  כולל גישה מהבית וממכשירים ניידים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הספרייה בחיי </a:t>
            </a:r>
            <a:r>
              <a:rPr lang="he-IL" sz="2400" dirty="0" smtClean="0"/>
              <a:t>הסטודנט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מידע  נרחב על הפריטים ורשימות קריאה( </a:t>
            </a:r>
            <a:r>
              <a:rPr lang="he-IL" sz="2400" dirty="0" err="1"/>
              <a:t>לגנטו</a:t>
            </a:r>
            <a:r>
              <a:rPr lang="he-IL" sz="2400" dirty="0"/>
              <a:t> 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/>
              <a:t>מאגרי מידע - נוספים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 smtClean="0"/>
          </a:p>
          <a:p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299691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600" y="342900"/>
            <a:ext cx="662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C00000"/>
                </a:solidFill>
              </a:rPr>
              <a:t>חיפוש </a:t>
            </a:r>
            <a:r>
              <a:rPr lang="he-IL" sz="3200" b="1" dirty="0" smtClean="0">
                <a:solidFill>
                  <a:srgbClr val="C00000"/>
                </a:solidFill>
              </a:rPr>
              <a:t>בקטלוג </a:t>
            </a:r>
            <a:r>
              <a:rPr lang="he-IL" sz="3200" b="1" dirty="0">
                <a:solidFill>
                  <a:srgbClr val="C00000"/>
                </a:solidFill>
              </a:rPr>
              <a:t>הספרייה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36700"/>
            <a:ext cx="5946281" cy="4457700"/>
          </a:xfrm>
          <a:prstGeom prst="rect">
            <a:avLst/>
          </a:prstGeom>
        </p:spPr>
      </p:pic>
      <p:sp>
        <p:nvSpPr>
          <p:cNvPr id="8" name="אליפסה 7"/>
          <p:cNvSpPr/>
          <p:nvPr/>
        </p:nvSpPr>
        <p:spPr>
          <a:xfrm>
            <a:off x="2641600" y="2875528"/>
            <a:ext cx="1041400" cy="1155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4851400" y="1587500"/>
            <a:ext cx="965200" cy="7747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7988300" y="1536700"/>
            <a:ext cx="34163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קטלוג הספרייה או בשמו  </a:t>
            </a:r>
            <a:r>
              <a:rPr lang="he-IL" sz="2400" b="1" dirty="0" err="1" smtClean="0"/>
              <a:t>חסמב"א</a:t>
            </a:r>
            <a:endParaRPr lang="he-IL" sz="2400" b="1" dirty="0" smtClean="0"/>
          </a:p>
          <a:p>
            <a:r>
              <a:rPr lang="he-IL" sz="2400" b="1" dirty="0" smtClean="0"/>
              <a:t>ח </a:t>
            </a:r>
            <a:r>
              <a:rPr lang="he-IL" b="1" dirty="0" smtClean="0"/>
              <a:t>חיפוש</a:t>
            </a:r>
          </a:p>
          <a:p>
            <a:r>
              <a:rPr lang="he-IL" sz="2400" b="1" dirty="0" smtClean="0"/>
              <a:t>ס </a:t>
            </a:r>
            <a:r>
              <a:rPr lang="he-IL" b="1" dirty="0"/>
              <a:t>ספרים</a:t>
            </a:r>
          </a:p>
          <a:p>
            <a:r>
              <a:rPr lang="he-IL" sz="2400" b="1" dirty="0" smtClean="0"/>
              <a:t>מ </a:t>
            </a:r>
            <a:r>
              <a:rPr lang="he-IL" b="1" dirty="0"/>
              <a:t>מאמרים</a:t>
            </a:r>
          </a:p>
          <a:p>
            <a:r>
              <a:rPr lang="he-IL" sz="2400" b="1" dirty="0" smtClean="0"/>
              <a:t>ב </a:t>
            </a:r>
            <a:r>
              <a:rPr lang="he-IL" b="1" dirty="0"/>
              <a:t>בבת</a:t>
            </a:r>
          </a:p>
          <a:p>
            <a:r>
              <a:rPr lang="he-IL" sz="2400" b="1" dirty="0" smtClean="0"/>
              <a:t>א</a:t>
            </a:r>
            <a:r>
              <a:rPr lang="he-IL" b="1" dirty="0"/>
              <a:t> </a:t>
            </a:r>
            <a:r>
              <a:rPr lang="he-IL" b="1" dirty="0" smtClean="0"/>
              <a:t>אחת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5500" y="4389477"/>
            <a:ext cx="44620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כשמו כן הוא מאפשר למצוא חומרי לימוד ועיון.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29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8757"/>
            <a:ext cx="11507734" cy="324924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67699" y="300124"/>
            <a:ext cx="3386315" cy="64626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חיפוש כתב עת</a:t>
            </a:r>
            <a:endParaRPr lang="he-IL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279400" y="963850"/>
            <a:ext cx="1120657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ישנם בספרייה שני סוגים של כתבי עת: מודפסים ומקוונים</a:t>
            </a:r>
          </a:p>
          <a:p>
            <a:r>
              <a:rPr lang="he-IL" sz="2000" dirty="0" smtClean="0"/>
              <a:t>חיפוש כתב עת מודפס זהה לחיפוש ספר. רושמים בשורת החיפוש את שם כתב העת  והקטלוג ישלח למיקום כתב העת על המדף בספרייה.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3622" y="2009555"/>
            <a:ext cx="33655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לדוגמא כתב העת מגמות. </a:t>
            </a:r>
            <a:endParaRPr lang="he-I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85909" y="2440192"/>
            <a:ext cx="407264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כתב עת זה מצוי בספרייה בצורה מודפסת מיום הוצאתו לאור ועד החוברת האחרונה והמעודכנת ביותר</a:t>
            </a:r>
            <a:endParaRPr lang="he-I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96904" y="2440192"/>
            <a:ext cx="40726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וכן בצורה מקוונת  מיום הוצאתו לאור ועד 5 שנים אחורה.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4600" y="6274281"/>
            <a:ext cx="1308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מצאי מודפס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30"/>
          <p:cNvCxnSpPr/>
          <p:nvPr/>
        </p:nvCxnSpPr>
        <p:spPr>
          <a:xfrm>
            <a:off x="5245100" y="6515100"/>
            <a:ext cx="2737757" cy="142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3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39943" y="300124"/>
            <a:ext cx="2314071" cy="646265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6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חיפוש כתב עת</a:t>
            </a:r>
          </a:p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באנגלית</a:t>
            </a:r>
            <a:endParaRPr lang="he-IL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770" y="244104"/>
            <a:ext cx="837886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למציאת כתב עת באנגלית וגישה אליו ניתן ב 2 דרכים</a:t>
            </a:r>
          </a:p>
          <a:p>
            <a:r>
              <a:rPr lang="he-IL" sz="2000" dirty="0" smtClean="0"/>
              <a:t>א. כתיבת שם כתב העת בחיפוש  כפי שעשיתם במציאת ספר או כתב עת בעברית</a:t>
            </a:r>
          </a:p>
          <a:p>
            <a:r>
              <a:rPr lang="he-IL" sz="2000" dirty="0" smtClean="0"/>
              <a:t>ב. מציאת כתב עת אלקטרוני  בחלק העליון של המסך 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699"/>
            <a:ext cx="8420100" cy="5448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799" y="1880921"/>
            <a:ext cx="420915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א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325602" y="1880921"/>
            <a:ext cx="573315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ב</a:t>
            </a:r>
            <a:endParaRPr lang="he-IL" dirty="0"/>
          </a:p>
        </p:txBody>
      </p:sp>
      <p:cxnSp>
        <p:nvCxnSpPr>
          <p:cNvPr id="11" name="Straight Arrow Connector 30"/>
          <p:cNvCxnSpPr/>
          <p:nvPr/>
        </p:nvCxnSpPr>
        <p:spPr>
          <a:xfrm>
            <a:off x="4525272" y="1659493"/>
            <a:ext cx="86987" cy="22142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אליפסה 15"/>
          <p:cNvSpPr/>
          <p:nvPr/>
        </p:nvSpPr>
        <p:spPr>
          <a:xfrm>
            <a:off x="6629399" y="2442527"/>
            <a:ext cx="914399" cy="42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8654143" y="3071883"/>
            <a:ext cx="333657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חיפוש רגיל הניב 1215 תוצאות .</a:t>
            </a:r>
          </a:p>
          <a:p>
            <a:r>
              <a:rPr lang="he-IL" sz="2000" dirty="0" smtClean="0"/>
              <a:t>ניתן לצמצם את התוצאות על ידי  כתיבת החיפוש במירכאות וכן סינון לסוג החומר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81958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/>
          <a:srcRect t="11379" b="5120"/>
          <a:stretch/>
        </p:blipFill>
        <p:spPr>
          <a:xfrm>
            <a:off x="0" y="0"/>
            <a:ext cx="9081359" cy="6066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339943" y="300124"/>
            <a:ext cx="2314071" cy="646265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6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חיפוש כתב עת</a:t>
            </a:r>
          </a:p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באנגלית</a:t>
            </a:r>
            <a:endParaRPr lang="he-IL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0650" y="1059711"/>
            <a:ext cx="2572655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bg2">
                    <a:lumMod val="50000"/>
                  </a:schemeClr>
                </a:solidFill>
                <a:latin typeface="Huji" pitchFamily="50" charset="-79"/>
              </a:rPr>
              <a:t>חיפוש במירכאות יצמצם מאוד את מספר התוצאות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97495" y="2258156"/>
            <a:ext cx="21282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קיבלנו כאן 59 תוצאות </a:t>
            </a:r>
          </a:p>
          <a:p>
            <a:r>
              <a:rPr lang="he-IL" dirty="0" smtClean="0"/>
              <a:t>וסוג החומר מראה שיש 56 כתבי עת</a:t>
            </a:r>
            <a:endParaRPr lang="he-IL" dirty="0"/>
          </a:p>
        </p:txBody>
      </p:sp>
      <p:sp>
        <p:nvSpPr>
          <p:cNvPr id="11" name="אליפסה 10"/>
          <p:cNvSpPr/>
          <p:nvPr/>
        </p:nvSpPr>
        <p:spPr>
          <a:xfrm>
            <a:off x="7217229" y="1059711"/>
            <a:ext cx="929294" cy="32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866900" y="3883730"/>
            <a:ext cx="929294" cy="328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137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/>
          <a:srcRect t="5760"/>
          <a:stretch/>
        </p:blipFill>
        <p:spPr>
          <a:xfrm>
            <a:off x="0" y="814647"/>
            <a:ext cx="9323329" cy="339812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39943" y="300124"/>
            <a:ext cx="2314071" cy="646265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6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חיפוש כתב עת</a:t>
            </a:r>
          </a:p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באנגלית</a:t>
            </a:r>
            <a:endParaRPr lang="he-IL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0471" y="1336710"/>
            <a:ext cx="332024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אפשרות ב </a:t>
            </a:r>
          </a:p>
          <a:p>
            <a:r>
              <a:rPr lang="he-IL" sz="2000" dirty="0" smtClean="0"/>
              <a:t>חיפוש מהחלק העליון של המסך</a:t>
            </a:r>
          </a:p>
          <a:p>
            <a:r>
              <a:rPr lang="he-IL" sz="2000" dirty="0" smtClean="0"/>
              <a:t>פס הניווט הראשי </a:t>
            </a:r>
          </a:p>
          <a:p>
            <a:endParaRPr lang="he-IL" sz="2000" dirty="0" smtClean="0"/>
          </a:p>
          <a:p>
            <a:r>
              <a:rPr lang="he-IL" sz="2000" dirty="0" smtClean="0"/>
              <a:t>גם כאן שם כתב העת במירכאות יביא תוצאה מדויקת</a:t>
            </a:r>
            <a:endParaRPr lang="he-IL" sz="2000" dirty="0"/>
          </a:p>
        </p:txBody>
      </p:sp>
      <p:sp>
        <p:nvSpPr>
          <p:cNvPr id="14" name="אליפסה 13"/>
          <p:cNvSpPr/>
          <p:nvPr/>
        </p:nvSpPr>
        <p:spPr>
          <a:xfrm>
            <a:off x="4200452" y="743717"/>
            <a:ext cx="2415100" cy="1331657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2383971" y="4405131"/>
            <a:ext cx="89976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לחיצה על שם כתב העת  כמו ספר ייתן את הרשומה המלאה</a:t>
            </a:r>
          </a:p>
          <a:p>
            <a:r>
              <a:rPr lang="he-IL" sz="2000" dirty="0" smtClean="0"/>
              <a:t>לחיצה על המונח גישה מקוונת יבקש הזדהות והשתייכות מוסדית  ( שם משתמש וסיסמא  ) </a:t>
            </a:r>
          </a:p>
          <a:p>
            <a:r>
              <a:rPr lang="he-IL" sz="2000" dirty="0" smtClean="0"/>
              <a:t>לאחר ההזדהות תינתן גישה את כתב העת. </a:t>
            </a:r>
            <a:endParaRPr lang="he-IL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3529" y="5613155"/>
            <a:ext cx="61420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הזדהות והשתייכות מוסדית = שם משתמש וסיסמא </a:t>
            </a:r>
          </a:p>
          <a:p>
            <a:pPr algn="ctr"/>
            <a:r>
              <a:rPr lang="he-IL" sz="2400" b="1" dirty="0" smtClean="0"/>
              <a:t>כשם המשתמש בפורטל הסטודנט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90774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10343" y="1567543"/>
            <a:ext cx="8229600" cy="529045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39943" y="300124"/>
            <a:ext cx="2314071" cy="646265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85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חיפוש מפות</a:t>
            </a:r>
            <a:endParaRPr lang="he-IL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0"/>
            <a:ext cx="77062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5643" y="1436914"/>
            <a:ext cx="242837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רושמים בתיבת החיפוש את שם האזור אותו מחפשים</a:t>
            </a:r>
          </a:p>
          <a:p>
            <a:endParaRPr lang="he-IL" sz="2000" dirty="0"/>
          </a:p>
          <a:p>
            <a:r>
              <a:rPr lang="he-IL" sz="2000" dirty="0" smtClean="0"/>
              <a:t>פותחים את סוג החומר</a:t>
            </a:r>
          </a:p>
          <a:p>
            <a:r>
              <a:rPr lang="he-IL" sz="2000" dirty="0" smtClean="0"/>
              <a:t>ומסננים למפות </a:t>
            </a:r>
            <a:endParaRPr lang="he-I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535886" y="3657600"/>
            <a:ext cx="21181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החיפוש כנרת </a:t>
            </a:r>
          </a:p>
          <a:p>
            <a:r>
              <a:rPr lang="he-IL" dirty="0" smtClean="0"/>
              <a:t>נותן 3273 תוצאות </a:t>
            </a:r>
          </a:p>
          <a:p>
            <a:r>
              <a:rPr lang="he-IL" dirty="0" smtClean="0"/>
              <a:t>מתוכן 90 מפות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7282145" y="571834"/>
            <a:ext cx="1338545" cy="4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608364" y="4787054"/>
            <a:ext cx="1338545" cy="4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416378" y="4811388"/>
            <a:ext cx="11919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מפות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7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ED6">
            <a:alpha val="5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339943" y="300124"/>
            <a:ext cx="2314071" cy="646265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חיפוש סרטים</a:t>
            </a:r>
            <a:endParaRPr lang="he-IL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l="11437" t="16692" r="8823" b="4660"/>
          <a:stretch/>
        </p:blipFill>
        <p:spPr>
          <a:xfrm>
            <a:off x="6667500" y="1260779"/>
            <a:ext cx="5323214" cy="420022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t="4482"/>
          <a:stretch/>
        </p:blipFill>
        <p:spPr>
          <a:xfrm>
            <a:off x="25732" y="2171700"/>
            <a:ext cx="6216881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7107" y="364821"/>
            <a:ext cx="62840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בבואך לחפש סרט ניתן לרשום את שמו או חלק מהשם בשדה החיפוש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311400" y="8128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ניתן לסנן את סוג החומר לאור קולי ולמצוא את הסרטים המבוקשים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279400" y="1646324"/>
            <a:ext cx="59632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אפשרות נוספת בחיפוש מתקדם לבחור בסוג החומר וידאו / די וי די</a:t>
            </a:r>
            <a:endParaRPr lang="he-IL" dirty="0"/>
          </a:p>
        </p:txBody>
      </p:sp>
      <p:cxnSp>
        <p:nvCxnSpPr>
          <p:cNvPr id="11" name="Straight Arrow Connector 30"/>
          <p:cNvCxnSpPr/>
          <p:nvPr/>
        </p:nvCxnSpPr>
        <p:spPr>
          <a:xfrm>
            <a:off x="6045200" y="1260779"/>
            <a:ext cx="1435100" cy="257462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מלבן 14"/>
          <p:cNvSpPr/>
          <p:nvPr/>
        </p:nvSpPr>
        <p:spPr>
          <a:xfrm>
            <a:off x="7480300" y="3835399"/>
            <a:ext cx="444500" cy="1977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047107" y="2927827"/>
            <a:ext cx="708793" cy="28890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83261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384</Words>
  <Application>Microsoft Office PowerPoint</Application>
  <PresentationFormat>מסך רחב</PresentationFormat>
  <Paragraphs>72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Huji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סמדי מלמד</dc:creator>
  <cp:lastModifiedBy>סמדי מלמד</cp:lastModifiedBy>
  <cp:revision>77</cp:revision>
  <dcterms:created xsi:type="dcterms:W3CDTF">2019-01-21T12:28:04Z</dcterms:created>
  <dcterms:modified xsi:type="dcterms:W3CDTF">2020-08-19T10:06:19Z</dcterms:modified>
</cp:coreProperties>
</file>