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6"/>
  </p:notesMasterIdLst>
  <p:sldIdLst>
    <p:sldId id="261" r:id="rId2"/>
    <p:sldId id="258" r:id="rId3"/>
    <p:sldId id="272" r:id="rId4"/>
    <p:sldId id="265" r:id="rId5"/>
    <p:sldId id="267" r:id="rId6"/>
    <p:sldId id="260" r:id="rId7"/>
    <p:sldId id="268" r:id="rId8"/>
    <p:sldId id="270" r:id="rId9"/>
    <p:sldId id="269" r:id="rId10"/>
    <p:sldId id="271" r:id="rId11"/>
    <p:sldId id="274" r:id="rId12"/>
    <p:sldId id="275" r:id="rId13"/>
    <p:sldId id="273" r:id="rId14"/>
    <p:sldId id="277" r:id="rId15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סמדי מלמד" initials="סמ" lastIdx="2" clrIdx="0">
    <p:extLst>
      <p:ext uri="{19B8F6BF-5375-455C-9EA6-DF929625EA0E}">
        <p15:presenceInfo xmlns:p15="http://schemas.microsoft.com/office/powerpoint/2012/main" userId="S-1-5-21-220523388-1085031214-1644491937-118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5D8DD"/>
    <a:srgbClr val="C8CED6"/>
    <a:srgbClr val="30C041"/>
    <a:srgbClr val="57D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9984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4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31016CA1-94BB-4196-895F-75C94EE5F480}" type="datetimeFigureOut">
              <a:rPr lang="he-IL" smtClean="0"/>
              <a:t>כ"ט/אב/תש"ף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A95C8FC7-BD7F-4854-9FF5-9660BA98BA4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8646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5C8FC7-BD7F-4854-9FF5-9660BA98BA4A}" type="slidenum">
              <a:rPr lang="he-IL" smtClean="0"/>
              <a:t>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143172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5C8FC7-BD7F-4854-9FF5-9660BA98BA4A}" type="slidenum">
              <a:rPr lang="he-IL" smtClean="0"/>
              <a:t>10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559609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5C8FC7-BD7F-4854-9FF5-9660BA98BA4A}" type="slidenum">
              <a:rPr lang="he-IL" smtClean="0"/>
              <a:t>11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650529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5C8FC7-BD7F-4854-9FF5-9660BA98BA4A}" type="slidenum">
              <a:rPr lang="he-IL" smtClean="0"/>
              <a:t>12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697580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5C8FC7-BD7F-4854-9FF5-9660BA98BA4A}" type="slidenum">
              <a:rPr lang="he-IL" smtClean="0"/>
              <a:t>13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020533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5C8FC7-BD7F-4854-9FF5-9660BA98BA4A}" type="slidenum">
              <a:rPr lang="he-IL" smtClean="0"/>
              <a:t>14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122564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5C8FC7-BD7F-4854-9FF5-9660BA98BA4A}" type="slidenum">
              <a:rPr lang="he-IL" smtClean="0"/>
              <a:t>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789844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5C8FC7-BD7F-4854-9FF5-9660BA98BA4A}" type="slidenum">
              <a:rPr lang="he-IL" smtClean="0"/>
              <a:t>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325449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5C8FC7-BD7F-4854-9FF5-9660BA98BA4A}" type="slidenum">
              <a:rPr lang="he-IL" smtClean="0"/>
              <a:t>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204124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5C8FC7-BD7F-4854-9FF5-9660BA98BA4A}" type="slidenum">
              <a:rPr lang="he-IL" smtClean="0"/>
              <a:t>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795422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5C8FC7-BD7F-4854-9FF5-9660BA98BA4A}" type="slidenum">
              <a:rPr lang="he-IL" smtClean="0"/>
              <a:t>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145992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5C8FC7-BD7F-4854-9FF5-9660BA98BA4A}" type="slidenum">
              <a:rPr lang="he-IL" smtClean="0"/>
              <a:t>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056271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5C8FC7-BD7F-4854-9FF5-9660BA98BA4A}" type="slidenum">
              <a:rPr lang="he-IL" smtClean="0"/>
              <a:t>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10059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5C8FC7-BD7F-4854-9FF5-9660BA98BA4A}" type="slidenum">
              <a:rPr lang="he-IL" smtClean="0"/>
              <a:t>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570137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1AEBE-53CC-4F23-B5F7-61537FA7B0AE}" type="datetimeFigureOut">
              <a:rPr lang="he-IL" smtClean="0"/>
              <a:t>כ"ט/אב/תש"ף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39C80-B9B7-4C32-99A9-1C8C23426AD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53966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1AEBE-53CC-4F23-B5F7-61537FA7B0AE}" type="datetimeFigureOut">
              <a:rPr lang="he-IL" smtClean="0"/>
              <a:t>כ"ט/אב/תש"ף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39C80-B9B7-4C32-99A9-1C8C23426AD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77262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1AEBE-53CC-4F23-B5F7-61537FA7B0AE}" type="datetimeFigureOut">
              <a:rPr lang="he-IL" smtClean="0"/>
              <a:t>כ"ט/אב/תש"ף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39C80-B9B7-4C32-99A9-1C8C23426AD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94676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1AEBE-53CC-4F23-B5F7-61537FA7B0AE}" type="datetimeFigureOut">
              <a:rPr lang="he-IL" smtClean="0"/>
              <a:t>כ"ט/אב/תש"ף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39C80-B9B7-4C32-99A9-1C8C23426AD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04133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1AEBE-53CC-4F23-B5F7-61537FA7B0AE}" type="datetimeFigureOut">
              <a:rPr lang="he-IL" smtClean="0"/>
              <a:t>כ"ט/אב/תש"ף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39C80-B9B7-4C32-99A9-1C8C23426AD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83636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1AEBE-53CC-4F23-B5F7-61537FA7B0AE}" type="datetimeFigureOut">
              <a:rPr lang="he-IL" smtClean="0"/>
              <a:t>כ"ט/אב/תש"ף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39C80-B9B7-4C32-99A9-1C8C23426AD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82791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1AEBE-53CC-4F23-B5F7-61537FA7B0AE}" type="datetimeFigureOut">
              <a:rPr lang="he-IL" smtClean="0"/>
              <a:t>כ"ט/אב/תש"ף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39C80-B9B7-4C32-99A9-1C8C23426AD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83046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1AEBE-53CC-4F23-B5F7-61537FA7B0AE}" type="datetimeFigureOut">
              <a:rPr lang="he-IL" smtClean="0"/>
              <a:t>כ"ט/אב/תש"ף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39C80-B9B7-4C32-99A9-1C8C23426AD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82490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1AEBE-53CC-4F23-B5F7-61537FA7B0AE}" type="datetimeFigureOut">
              <a:rPr lang="he-IL" smtClean="0"/>
              <a:t>כ"ט/אב/תש"ף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39C80-B9B7-4C32-99A9-1C8C23426AD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56081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1AEBE-53CC-4F23-B5F7-61537FA7B0AE}" type="datetimeFigureOut">
              <a:rPr lang="he-IL" smtClean="0"/>
              <a:t>כ"ט/אב/תש"ף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39C80-B9B7-4C32-99A9-1C8C23426AD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22735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1AEBE-53CC-4F23-B5F7-61537FA7B0AE}" type="datetimeFigureOut">
              <a:rPr lang="he-IL" smtClean="0"/>
              <a:t>כ"ט/אב/תש"ף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39C80-B9B7-4C32-99A9-1C8C23426AD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0775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71AEBE-53CC-4F23-B5F7-61537FA7B0AE}" type="datetimeFigureOut">
              <a:rPr lang="he-IL" smtClean="0"/>
              <a:t>כ"ט/אב/תש"ף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39C80-B9B7-4C32-99A9-1C8C23426AD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46815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hyperlink" Target="https://kinneret-primo.hosted.exlibrisgroup.com/primo-explore/fulldisplay?docid=972JVC_INST_ALMA5113328200004351&amp;context=L&amp;vid=972JVC_INST_V1&amp;search_scope=JVC&amp;tab=default_tab&amp;lang=iw_IL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8CED6">
            <a:alpha val="5882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4516" y="5210929"/>
            <a:ext cx="2286198" cy="1432684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984299" y="590022"/>
            <a:ext cx="9247316" cy="945243"/>
          </a:xfrm>
          <a:prstGeom prst="rect">
            <a:avLst/>
          </a:prstGeom>
        </p:spPr>
        <p:txBody>
          <a:bodyPr vert="horz" lIns="91440" tIns="45720" rIns="91440" bIns="45720" rtlCol="1" anchor="b">
            <a:normAutofit fontScale="55000" lnSpcReduction="20000"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he-IL" sz="8000" b="1" dirty="0">
                <a:latin typeface="Arial" panose="020B0604020202020204" pitchFamily="34" charset="0"/>
                <a:cs typeface="Arial" panose="020B0604020202020204" pitchFamily="34" charset="0"/>
              </a:rPr>
              <a:t>הספרייה במכללה האקדמית כנרת</a:t>
            </a:r>
          </a:p>
          <a:p>
            <a:pPr algn="r"/>
            <a:r>
              <a:rPr lang="he-IL" b="1" dirty="0">
                <a:latin typeface="Arial" panose="020B0604020202020204" pitchFamily="34" charset="0"/>
                <a:cs typeface="Arial" panose="020B0604020202020204" pitchFamily="34" charset="0"/>
              </a:rPr>
              <a:t>         קורס הכרת הספרייה ומשאביה 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110343" y="1567543"/>
            <a:ext cx="8229600" cy="5290457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e-IL" dirty="0"/>
          </a:p>
        </p:txBody>
      </p:sp>
      <p:sp>
        <p:nvSpPr>
          <p:cNvPr id="6" name="TextBox 5"/>
          <p:cNvSpPr txBox="1"/>
          <p:nvPr/>
        </p:nvSpPr>
        <p:spPr>
          <a:xfrm>
            <a:off x="984299" y="1783443"/>
            <a:ext cx="10144958" cy="378565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e-IL" sz="2400" dirty="0" smtClean="0"/>
              <a:t>התמצאות במבנה הספרייה וגישה אל הקטלוג.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e-IL" sz="2400" dirty="0" smtClean="0"/>
              <a:t>קטלוג הספרייה </a:t>
            </a:r>
            <a:r>
              <a:rPr lang="he-IL" sz="2400" dirty="0" err="1" smtClean="0"/>
              <a:t>חסמב"א</a:t>
            </a:r>
            <a:r>
              <a:rPr lang="he-IL" sz="2400" dirty="0" smtClean="0"/>
              <a:t> – כרטיס קורא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he-IL" sz="2400" dirty="0" smtClean="0">
                <a:solidFill>
                  <a:srgbClr val="FF0000"/>
                </a:solidFill>
              </a:rPr>
              <a:t>קטלוג הספרייה </a:t>
            </a:r>
            <a:r>
              <a:rPr lang="he-IL" sz="2400" dirty="0" err="1" smtClean="0">
                <a:solidFill>
                  <a:srgbClr val="FF0000"/>
                </a:solidFill>
              </a:rPr>
              <a:t>חסמב"א</a:t>
            </a:r>
            <a:r>
              <a:rPr lang="he-IL" sz="2400" dirty="0" smtClean="0">
                <a:solidFill>
                  <a:srgbClr val="FF0000"/>
                </a:solidFill>
              </a:rPr>
              <a:t> – חיפושים השאלות והזמנות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e-IL" sz="2400" dirty="0" smtClean="0"/>
              <a:t>קטלוג הספרייה </a:t>
            </a:r>
            <a:r>
              <a:rPr lang="he-IL" sz="2400" dirty="0" err="1" smtClean="0"/>
              <a:t>חסמב"א</a:t>
            </a:r>
            <a:r>
              <a:rPr lang="he-IL" sz="2400" dirty="0" smtClean="0"/>
              <a:t> - מציאת כתב עת, סרט, מפות</a:t>
            </a:r>
            <a:endParaRPr lang="he-I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e-IL" sz="2400" dirty="0" smtClean="0"/>
              <a:t>קטלוג הספרייה </a:t>
            </a:r>
            <a:r>
              <a:rPr lang="he-IL" sz="2400" dirty="0" err="1" smtClean="0"/>
              <a:t>חסמב"א</a:t>
            </a:r>
            <a:r>
              <a:rPr lang="he-IL" sz="2400" dirty="0" smtClean="0"/>
              <a:t> – מאגרי מידע,  כולל גישה מהבית וממכשירים ניידים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e-IL" sz="2400" dirty="0"/>
              <a:t>הספרייה בחיי </a:t>
            </a:r>
            <a:r>
              <a:rPr lang="he-IL" sz="2400" dirty="0" smtClean="0"/>
              <a:t>הסטודנט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e-IL" sz="2400" dirty="0"/>
              <a:t>מידע  נרחב על הפריטים ורשימות קריאה( </a:t>
            </a:r>
            <a:r>
              <a:rPr lang="he-IL" sz="2400" dirty="0" err="1"/>
              <a:t>לגנטו</a:t>
            </a:r>
            <a:r>
              <a:rPr lang="he-IL" sz="2400" dirty="0"/>
              <a:t> ) </a:t>
            </a:r>
            <a:endParaRPr lang="he-IL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e-IL" sz="2400" dirty="0" smtClean="0"/>
              <a:t>מאגרי מידע - נוספים</a:t>
            </a:r>
            <a:endParaRPr lang="he-I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he-IL" sz="2400" dirty="0"/>
          </a:p>
          <a:p>
            <a:endParaRPr lang="he-IL" sz="2400" dirty="0" smtClean="0"/>
          </a:p>
        </p:txBody>
      </p:sp>
    </p:spTree>
    <p:extLst>
      <p:ext uri="{BB962C8B-B14F-4D97-AF65-F5344CB8AC3E}">
        <p14:creationId xmlns:p14="http://schemas.microsoft.com/office/powerpoint/2010/main" val="29969170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D8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0517" y="746441"/>
            <a:ext cx="9022435" cy="6082183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04516" y="5210929"/>
            <a:ext cx="2286198" cy="1432684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89198" y="120404"/>
            <a:ext cx="11072915" cy="682852"/>
          </a:xfrm>
          <a:prstGeom prst="rect">
            <a:avLst/>
          </a:prstGeom>
        </p:spPr>
        <p:txBody>
          <a:bodyPr vert="horz" lIns="91440" tIns="45720" rIns="91440" bIns="45720" rtlCol="1" anchor="b">
            <a:normAutofit fontScale="97500"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he-IL" sz="3200" b="1" dirty="0" smtClean="0">
                <a:solidFill>
                  <a:schemeClr val="accent1">
                    <a:lumMod val="50000"/>
                  </a:schemeClr>
                </a:solidFill>
                <a:latin typeface="Huji" pitchFamily="50" charset="-79"/>
                <a:cs typeface="+mn-cs"/>
              </a:rPr>
              <a:t>חיפוש מתקדם -    מיקוד החיפוש לפי שדות</a:t>
            </a:r>
            <a:endParaRPr lang="he-IL" sz="3200" b="1" dirty="0">
              <a:solidFill>
                <a:schemeClr val="accent1">
                  <a:lumMod val="50000"/>
                </a:schemeClr>
              </a:solidFill>
              <a:latin typeface="Huji" pitchFamily="50" charset="-79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44155" y="1146397"/>
            <a:ext cx="1529296" cy="120032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b="1" dirty="0">
                <a:solidFill>
                  <a:schemeClr val="bg2">
                    <a:lumMod val="50000"/>
                  </a:schemeClr>
                </a:solidFill>
                <a:latin typeface="Huji" pitchFamily="50" charset="-79"/>
              </a:rPr>
              <a:t>שמירת תוצאות החיפוש במועדפים שלי</a:t>
            </a:r>
          </a:p>
        </p:txBody>
      </p:sp>
      <p:sp>
        <p:nvSpPr>
          <p:cNvPr id="7" name="Oval 17"/>
          <p:cNvSpPr/>
          <p:nvPr/>
        </p:nvSpPr>
        <p:spPr>
          <a:xfrm>
            <a:off x="4698861" y="851783"/>
            <a:ext cx="636814" cy="34898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TextBox 7"/>
          <p:cNvSpPr txBox="1"/>
          <p:nvPr/>
        </p:nvSpPr>
        <p:spPr>
          <a:xfrm>
            <a:off x="1387400" y="4328712"/>
            <a:ext cx="2457044" cy="132343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000" b="1" dirty="0">
                <a:solidFill>
                  <a:schemeClr val="bg2">
                    <a:lumMod val="50000"/>
                  </a:schemeClr>
                </a:solidFill>
                <a:latin typeface="Huji" pitchFamily="50" charset="-79"/>
              </a:rPr>
              <a:t>צמצום התוצאות לפי קריטריונים מסוימים: סוג חומר, שפה, </a:t>
            </a:r>
            <a:endParaRPr lang="he-IL" sz="2000" b="1" dirty="0" smtClean="0">
              <a:solidFill>
                <a:schemeClr val="bg2">
                  <a:lumMod val="50000"/>
                </a:schemeClr>
              </a:solidFill>
              <a:latin typeface="Huji" pitchFamily="50" charset="-79"/>
            </a:endParaRPr>
          </a:p>
          <a:p>
            <a:pPr algn="ctr"/>
            <a:r>
              <a:rPr lang="he-IL" sz="2000" b="1" dirty="0" smtClean="0">
                <a:solidFill>
                  <a:schemeClr val="bg2">
                    <a:lumMod val="50000"/>
                  </a:schemeClr>
                </a:solidFill>
                <a:latin typeface="Huji" pitchFamily="50" charset="-79"/>
              </a:rPr>
              <a:t>שנת </a:t>
            </a:r>
            <a:r>
              <a:rPr lang="he-IL" sz="2000" b="1" dirty="0">
                <a:solidFill>
                  <a:schemeClr val="bg2">
                    <a:lumMod val="50000"/>
                  </a:schemeClr>
                </a:solidFill>
                <a:latin typeface="Huji" pitchFamily="50" charset="-79"/>
              </a:rPr>
              <a:t>פרסום וכו'</a:t>
            </a:r>
          </a:p>
        </p:txBody>
      </p:sp>
      <p:sp>
        <p:nvSpPr>
          <p:cNvPr id="9" name="Oval 17"/>
          <p:cNvSpPr/>
          <p:nvPr/>
        </p:nvSpPr>
        <p:spPr>
          <a:xfrm>
            <a:off x="10230410" y="2131221"/>
            <a:ext cx="636814" cy="34898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Oval 17"/>
          <p:cNvSpPr/>
          <p:nvPr/>
        </p:nvSpPr>
        <p:spPr>
          <a:xfrm>
            <a:off x="6543143" y="1992783"/>
            <a:ext cx="622919" cy="48742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Oval 17"/>
          <p:cNvSpPr/>
          <p:nvPr/>
        </p:nvSpPr>
        <p:spPr>
          <a:xfrm>
            <a:off x="9749536" y="2427716"/>
            <a:ext cx="622919" cy="48742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TextBox 11"/>
          <p:cNvSpPr txBox="1"/>
          <p:nvPr/>
        </p:nvSpPr>
        <p:spPr>
          <a:xfrm>
            <a:off x="479667" y="1992783"/>
            <a:ext cx="2083649" cy="221599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בחיפוש מתקדם אם יש ביטוי ניתן להגדירו כחיפוש</a:t>
            </a:r>
          </a:p>
          <a:p>
            <a:r>
              <a:rPr lang="he-IL" sz="2000" b="1" dirty="0" smtClean="0">
                <a:solidFill>
                  <a:srgbClr val="C00000"/>
                </a:solidFill>
              </a:rPr>
              <a:t>הביטוי המדויק</a:t>
            </a:r>
          </a:p>
          <a:p>
            <a:r>
              <a:rPr lang="he-IL" sz="2000" dirty="0" smtClean="0"/>
              <a:t>ים כנרת</a:t>
            </a:r>
          </a:p>
          <a:p>
            <a:r>
              <a:rPr lang="he-IL" sz="2000" dirty="0" smtClean="0"/>
              <a:t>שושן פורים...</a:t>
            </a:r>
          </a:p>
          <a:p>
            <a:endParaRPr lang="he-IL" dirty="0"/>
          </a:p>
        </p:txBody>
      </p:sp>
      <p:cxnSp>
        <p:nvCxnSpPr>
          <p:cNvPr id="13" name="Straight Arrow Connector 16"/>
          <p:cNvCxnSpPr/>
          <p:nvPr/>
        </p:nvCxnSpPr>
        <p:spPr>
          <a:xfrm flipV="1">
            <a:off x="2563316" y="2664838"/>
            <a:ext cx="6286770" cy="416677"/>
          </a:xfrm>
          <a:prstGeom prst="straightConnector1">
            <a:avLst/>
          </a:prstGeom>
          <a:ln w="41275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12074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8CED6">
            <a:alpha val="5882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תמונה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337" y="0"/>
            <a:ext cx="8106954" cy="6858000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04516" y="5210929"/>
            <a:ext cx="2286198" cy="1432684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1110343" y="1567543"/>
            <a:ext cx="8229600" cy="5290457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e-IL" dirty="0"/>
          </a:p>
        </p:txBody>
      </p:sp>
      <p:sp>
        <p:nvSpPr>
          <p:cNvPr id="2" name="TextBox 1"/>
          <p:cNvSpPr txBox="1"/>
          <p:nvPr/>
        </p:nvSpPr>
        <p:spPr>
          <a:xfrm>
            <a:off x="7620466" y="2069405"/>
            <a:ext cx="3438954" cy="31085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מצאת ספר יש לשים לב</a:t>
            </a:r>
          </a:p>
          <a:p>
            <a:r>
              <a:rPr lang="he-IL" sz="2800" dirty="0" smtClean="0"/>
              <a:t>האם הוא נמצא </a:t>
            </a:r>
          </a:p>
          <a:p>
            <a:r>
              <a:rPr lang="he-IL" sz="2800" dirty="0" smtClean="0"/>
              <a:t>על המדף </a:t>
            </a:r>
          </a:p>
          <a:p>
            <a:r>
              <a:rPr lang="he-IL" sz="2800" dirty="0" smtClean="0"/>
              <a:t>או מושאל.</a:t>
            </a:r>
          </a:p>
          <a:p>
            <a:endParaRPr lang="he-IL" sz="2800" dirty="0"/>
          </a:p>
          <a:p>
            <a:r>
              <a:rPr lang="he-IL" sz="2800" dirty="0" smtClean="0"/>
              <a:t>או ניתן לפתוח </a:t>
            </a:r>
          </a:p>
          <a:p>
            <a:r>
              <a:rPr lang="he-IL" sz="2800" dirty="0" smtClean="0"/>
              <a:t>כספר מקוון</a:t>
            </a:r>
            <a:endParaRPr lang="he-IL" sz="2800" dirty="0"/>
          </a:p>
        </p:txBody>
      </p:sp>
      <p:cxnSp>
        <p:nvCxnSpPr>
          <p:cNvPr id="8" name="Straight Arrow Connector 16"/>
          <p:cNvCxnSpPr/>
          <p:nvPr/>
        </p:nvCxnSpPr>
        <p:spPr>
          <a:xfrm flipH="1" flipV="1">
            <a:off x="6946900" y="2654300"/>
            <a:ext cx="2575330" cy="584200"/>
          </a:xfrm>
          <a:prstGeom prst="straightConnector1">
            <a:avLst/>
          </a:prstGeom>
          <a:ln w="41275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6"/>
          <p:cNvCxnSpPr/>
          <p:nvPr/>
        </p:nvCxnSpPr>
        <p:spPr>
          <a:xfrm flipH="1">
            <a:off x="7124701" y="3623676"/>
            <a:ext cx="2397529" cy="427624"/>
          </a:xfrm>
          <a:prstGeom prst="straightConnector1">
            <a:avLst/>
          </a:prstGeom>
          <a:ln w="41275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6"/>
          <p:cNvCxnSpPr/>
          <p:nvPr/>
        </p:nvCxnSpPr>
        <p:spPr>
          <a:xfrm flipH="1">
            <a:off x="6794500" y="5032441"/>
            <a:ext cx="2636587" cy="416939"/>
          </a:xfrm>
          <a:prstGeom prst="straightConnector1">
            <a:avLst/>
          </a:prstGeom>
          <a:ln w="41275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828231" y="3510388"/>
            <a:ext cx="2675291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 smtClean="0">
                <a:solidFill>
                  <a:srgbClr val="FF0000"/>
                </a:solidFill>
              </a:rPr>
              <a:t>הספר מושאל מה עושים?</a:t>
            </a:r>
          </a:p>
          <a:p>
            <a:endParaRPr lang="he-IL" sz="2400" dirty="0">
              <a:solidFill>
                <a:srgbClr val="FF0000"/>
              </a:solidFill>
            </a:endParaRPr>
          </a:p>
          <a:p>
            <a:r>
              <a:rPr lang="he-IL" sz="2400" dirty="0" smtClean="0">
                <a:solidFill>
                  <a:srgbClr val="FF0000"/>
                </a:solidFill>
              </a:rPr>
              <a:t>ניתן להזמין כיצד?</a:t>
            </a:r>
          </a:p>
          <a:p>
            <a:r>
              <a:rPr lang="he-IL" sz="2400" dirty="0" smtClean="0">
                <a:solidFill>
                  <a:srgbClr val="FF0000"/>
                </a:solidFill>
              </a:rPr>
              <a:t>שקופית הבאה</a:t>
            </a:r>
            <a:endParaRPr lang="he-IL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7014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8CED6">
            <a:alpha val="5882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4516" y="5210929"/>
            <a:ext cx="2286198" cy="1432684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1110343" y="1567543"/>
            <a:ext cx="8229600" cy="5290457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e-IL" dirty="0"/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1917" y="153360"/>
            <a:ext cx="4407269" cy="1461040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55707" y="2396935"/>
            <a:ext cx="4354999" cy="2222270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/>
        </p:nvPicPr>
        <p:blipFill rotWithShape="1">
          <a:blip r:embed="rId6"/>
          <a:srcRect l="19663" r="12998"/>
          <a:stretch/>
        </p:blipFill>
        <p:spPr>
          <a:xfrm>
            <a:off x="1156135" y="4367019"/>
            <a:ext cx="4936942" cy="1543924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/>
        </p:nvPicPr>
        <p:blipFill rotWithShape="1">
          <a:blip r:embed="rId7"/>
          <a:srcRect r="6909"/>
          <a:stretch/>
        </p:blipFill>
        <p:spPr>
          <a:xfrm>
            <a:off x="1257300" y="1905667"/>
            <a:ext cx="4902199" cy="224583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822129" y="1749983"/>
            <a:ext cx="4002829" cy="67710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b="1" dirty="0" smtClean="0"/>
              <a:t>על מנת להזמין ספר </a:t>
            </a:r>
            <a:r>
              <a:rPr lang="he-IL" dirty="0" smtClean="0"/>
              <a:t>יש צורך להזדהות בכרטיס  הקורא</a:t>
            </a:r>
            <a:endParaRPr lang="he-IL" dirty="0"/>
          </a:p>
        </p:txBody>
      </p:sp>
      <p:sp>
        <p:nvSpPr>
          <p:cNvPr id="9" name="TextBox 8"/>
          <p:cNvSpPr txBox="1"/>
          <p:nvPr/>
        </p:nvSpPr>
        <p:spPr>
          <a:xfrm>
            <a:off x="7879186" y="4215161"/>
            <a:ext cx="399269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אם לא מזוהים בכרטיס לא ניתן לראות את הפרטים אודות הספר ואין אפשרות להזמינו</a:t>
            </a:r>
            <a:endParaRPr lang="he-IL" dirty="0"/>
          </a:p>
        </p:txBody>
      </p:sp>
      <p:sp>
        <p:nvSpPr>
          <p:cNvPr id="10" name="אליפסה 9"/>
          <p:cNvSpPr/>
          <p:nvPr/>
        </p:nvSpPr>
        <p:spPr>
          <a:xfrm>
            <a:off x="1632857" y="3537474"/>
            <a:ext cx="1622729" cy="299740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אליפסה 11"/>
          <p:cNvSpPr/>
          <p:nvPr/>
        </p:nvSpPr>
        <p:spPr>
          <a:xfrm>
            <a:off x="3991772" y="2324101"/>
            <a:ext cx="675672" cy="261256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TextBox 12"/>
          <p:cNvSpPr txBox="1"/>
          <p:nvPr/>
        </p:nvSpPr>
        <p:spPr>
          <a:xfrm>
            <a:off x="408214" y="2163492"/>
            <a:ext cx="2955471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 smtClean="0">
                <a:solidFill>
                  <a:srgbClr val="FF0000"/>
                </a:solidFill>
              </a:rPr>
              <a:t>הזמנה – יש ללחוץ על המילה הזמנה</a:t>
            </a:r>
            <a:endParaRPr lang="he-IL" sz="24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986" y="3837214"/>
            <a:ext cx="226967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>
                <a:solidFill>
                  <a:srgbClr val="FF0000"/>
                </a:solidFill>
              </a:rPr>
              <a:t>עד מתי הספר מושאל</a:t>
            </a:r>
            <a:endParaRPr lang="he-IL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986" y="4794169"/>
            <a:ext cx="173702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b="1" dirty="0" smtClean="0"/>
              <a:t>הפריט הוזמן</a:t>
            </a:r>
            <a:endParaRPr lang="he-IL" sz="2000" b="1" dirty="0"/>
          </a:p>
        </p:txBody>
      </p:sp>
      <p:pic>
        <p:nvPicPr>
          <p:cNvPr id="16" name="תמונה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29608" y="5190540"/>
            <a:ext cx="4685256" cy="166746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936615" y="6024270"/>
            <a:ext cx="346165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b="1" dirty="0" smtClean="0"/>
              <a:t>אישור הזמנה ומיקומך בתור</a:t>
            </a:r>
            <a:endParaRPr lang="he-IL" sz="2000" b="1" dirty="0"/>
          </a:p>
        </p:txBody>
      </p:sp>
      <p:sp>
        <p:nvSpPr>
          <p:cNvPr id="19" name="מלבן 18"/>
          <p:cNvSpPr/>
          <p:nvPr/>
        </p:nvSpPr>
        <p:spPr>
          <a:xfrm>
            <a:off x="517079" y="222338"/>
            <a:ext cx="2316724" cy="1815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2800" b="1" dirty="0" smtClean="0">
                <a:solidFill>
                  <a:schemeClr val="accent1">
                    <a:lumMod val="50000"/>
                  </a:schemeClr>
                </a:solidFill>
              </a:rPr>
              <a:t>כאשר </a:t>
            </a:r>
            <a:r>
              <a:rPr lang="he-IL" sz="2800" b="1" dirty="0">
                <a:solidFill>
                  <a:schemeClr val="accent1">
                    <a:lumMod val="50000"/>
                  </a:schemeClr>
                </a:solidFill>
              </a:rPr>
              <a:t>מזוהים </a:t>
            </a:r>
            <a:endParaRPr lang="he-IL" sz="2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he-IL" sz="2800" b="1" dirty="0" smtClean="0">
                <a:solidFill>
                  <a:schemeClr val="accent1">
                    <a:lumMod val="50000"/>
                  </a:schemeClr>
                </a:solidFill>
              </a:rPr>
              <a:t>בכרטיס הקורא</a:t>
            </a:r>
          </a:p>
          <a:p>
            <a:r>
              <a:rPr lang="he-IL" sz="2800" b="1" dirty="0" smtClean="0">
                <a:solidFill>
                  <a:schemeClr val="accent1">
                    <a:lumMod val="50000"/>
                  </a:schemeClr>
                </a:solidFill>
              </a:rPr>
              <a:t>ניתן להזמין</a:t>
            </a:r>
          </a:p>
          <a:p>
            <a:r>
              <a:rPr lang="he-IL" sz="2800" b="1" dirty="0" smtClean="0">
                <a:solidFill>
                  <a:schemeClr val="accent1">
                    <a:lumMod val="50000"/>
                  </a:schemeClr>
                </a:solidFill>
              </a:rPr>
              <a:t>כך</a:t>
            </a:r>
            <a:endParaRPr lang="he-IL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014864" y="461060"/>
            <a:ext cx="24003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200" b="1" dirty="0" smtClean="0"/>
              <a:t>הזמנת ספר</a:t>
            </a:r>
            <a:endParaRPr lang="he-IL" sz="3200" b="1" dirty="0"/>
          </a:p>
        </p:txBody>
      </p:sp>
    </p:spTree>
    <p:extLst>
      <p:ext uri="{BB962C8B-B14F-4D97-AF65-F5344CB8AC3E}">
        <p14:creationId xmlns:p14="http://schemas.microsoft.com/office/powerpoint/2010/main" val="23681823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8CED6">
            <a:alpha val="5882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4516" y="5210929"/>
            <a:ext cx="2286198" cy="1432684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1110343" y="1567543"/>
            <a:ext cx="8229600" cy="5290457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e-IL" dirty="0"/>
          </a:p>
        </p:txBody>
      </p:sp>
      <p:sp>
        <p:nvSpPr>
          <p:cNvPr id="2" name="TextBox 1"/>
          <p:cNvSpPr txBox="1"/>
          <p:nvPr/>
        </p:nvSpPr>
        <p:spPr>
          <a:xfrm>
            <a:off x="6849836" y="342900"/>
            <a:ext cx="498021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200" b="1" dirty="0" smtClean="0"/>
              <a:t>ומתי יש להחזיר את הספר?</a:t>
            </a:r>
            <a:endParaRPr lang="he-IL" sz="3200" b="1" dirty="0"/>
          </a:p>
        </p:txBody>
      </p:sp>
      <p:pic>
        <p:nvPicPr>
          <p:cNvPr id="7" name="תמונה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1061731"/>
            <a:ext cx="7004957" cy="558188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85848" y="189011"/>
            <a:ext cx="4833257" cy="89255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b="1" dirty="0" smtClean="0"/>
              <a:t>בכרטיס הקורא </a:t>
            </a:r>
          </a:p>
          <a:p>
            <a:r>
              <a:rPr lang="he-IL" sz="2400" dirty="0" smtClean="0"/>
              <a:t>רואים את ההשאלות   ומה קורה איתן</a:t>
            </a:r>
            <a:endParaRPr lang="he-IL" sz="2400" dirty="0"/>
          </a:p>
        </p:txBody>
      </p:sp>
      <p:pic>
        <p:nvPicPr>
          <p:cNvPr id="9" name="תמונה 8"/>
          <p:cNvPicPr>
            <a:picLocks noChangeAspect="1"/>
          </p:cNvPicPr>
          <p:nvPr/>
        </p:nvPicPr>
        <p:blipFill rotWithShape="1">
          <a:blip r:embed="rId5"/>
          <a:srcRect t="3855"/>
          <a:stretch/>
        </p:blipFill>
        <p:spPr>
          <a:xfrm>
            <a:off x="6641904" y="2155371"/>
            <a:ext cx="5188146" cy="2057400"/>
          </a:xfrm>
          <a:prstGeom prst="rect">
            <a:avLst/>
          </a:prstGeom>
        </p:spPr>
      </p:pic>
      <p:sp>
        <p:nvSpPr>
          <p:cNvPr id="10" name="מלבן 9"/>
          <p:cNvSpPr/>
          <p:nvPr/>
        </p:nvSpPr>
        <p:spPr>
          <a:xfrm>
            <a:off x="6849836" y="2237014"/>
            <a:ext cx="367393" cy="1306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TextBox 10"/>
          <p:cNvSpPr txBox="1"/>
          <p:nvPr/>
        </p:nvSpPr>
        <p:spPr>
          <a:xfrm>
            <a:off x="7186612" y="1124761"/>
            <a:ext cx="1971675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r>
              <a:rPr lang="he-IL" sz="2400" dirty="0" smtClean="0"/>
              <a:t>מזדהים בכרטיס הקורא</a:t>
            </a:r>
            <a:endParaRPr lang="he-IL" sz="2400" dirty="0"/>
          </a:p>
        </p:txBody>
      </p:sp>
      <p:cxnSp>
        <p:nvCxnSpPr>
          <p:cNvPr id="12" name="Straight Arrow Connector 16"/>
          <p:cNvCxnSpPr/>
          <p:nvPr/>
        </p:nvCxnSpPr>
        <p:spPr>
          <a:xfrm flipH="1">
            <a:off x="7107084" y="1871081"/>
            <a:ext cx="2672" cy="455927"/>
          </a:xfrm>
          <a:prstGeom prst="straightConnector1">
            <a:avLst/>
          </a:prstGeom>
          <a:ln w="41275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6"/>
          <p:cNvCxnSpPr/>
          <p:nvPr/>
        </p:nvCxnSpPr>
        <p:spPr>
          <a:xfrm flipV="1">
            <a:off x="7400925" y="3183454"/>
            <a:ext cx="44904" cy="1373579"/>
          </a:xfrm>
          <a:prstGeom prst="straightConnector1">
            <a:avLst/>
          </a:prstGeom>
          <a:ln w="41275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217229" y="4655553"/>
            <a:ext cx="1812471" cy="646331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r>
              <a:rPr lang="he-IL" dirty="0" smtClean="0"/>
              <a:t>לוחצים על ההשאלות שלי</a:t>
            </a:r>
            <a:endParaRPr lang="he-IL" dirty="0"/>
          </a:p>
        </p:txBody>
      </p:sp>
      <p:sp>
        <p:nvSpPr>
          <p:cNvPr id="22" name="מלבן 21"/>
          <p:cNvSpPr/>
          <p:nvPr/>
        </p:nvSpPr>
        <p:spPr>
          <a:xfrm>
            <a:off x="2318657" y="2955471"/>
            <a:ext cx="1877786" cy="3918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3" name="TextBox 22"/>
          <p:cNvSpPr txBox="1"/>
          <p:nvPr/>
        </p:nvSpPr>
        <p:spPr>
          <a:xfrm>
            <a:off x="745770" y="2829511"/>
            <a:ext cx="1000126" cy="7078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r>
              <a:rPr lang="he-IL" sz="2000" dirty="0" smtClean="0">
                <a:solidFill>
                  <a:srgbClr val="FF0000"/>
                </a:solidFill>
              </a:rPr>
              <a:t>תאריך החזרה</a:t>
            </a:r>
            <a:endParaRPr lang="he-IL" sz="2000" dirty="0">
              <a:solidFill>
                <a:srgbClr val="FF0000"/>
              </a:solidFill>
            </a:endParaRPr>
          </a:p>
        </p:txBody>
      </p:sp>
      <p:sp>
        <p:nvSpPr>
          <p:cNvPr id="25" name="מלבן 24"/>
          <p:cNvSpPr/>
          <p:nvPr/>
        </p:nvSpPr>
        <p:spPr>
          <a:xfrm>
            <a:off x="2318657" y="4924830"/>
            <a:ext cx="1877786" cy="3918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6" name="TextBox 25"/>
          <p:cNvSpPr txBox="1"/>
          <p:nvPr/>
        </p:nvSpPr>
        <p:spPr>
          <a:xfrm>
            <a:off x="375557" y="4766830"/>
            <a:ext cx="1547131" cy="7078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r>
              <a:rPr lang="he-IL" sz="2000" dirty="0" smtClean="0">
                <a:solidFill>
                  <a:srgbClr val="FF0000"/>
                </a:solidFill>
              </a:rPr>
              <a:t>ואם אחרת </a:t>
            </a:r>
          </a:p>
          <a:p>
            <a:r>
              <a:rPr lang="he-IL" sz="2000" dirty="0" smtClean="0">
                <a:solidFill>
                  <a:srgbClr val="FF0000"/>
                </a:solidFill>
              </a:rPr>
              <a:t>יש קנס....</a:t>
            </a:r>
            <a:endParaRPr lang="he-IL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2073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8CED6">
            <a:alpha val="5882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4516" y="5210929"/>
            <a:ext cx="2286198" cy="1432684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974899" y="457199"/>
            <a:ext cx="9247316" cy="1643743"/>
          </a:xfrm>
          <a:prstGeom prst="rect">
            <a:avLst/>
          </a:prstGeom>
        </p:spPr>
        <p:txBody>
          <a:bodyPr vert="horz" lIns="91440" tIns="45720" rIns="91440" bIns="45720" rtlCol="1" anchor="b">
            <a:normAutofit lnSpcReduction="10000"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b="1" dirty="0" smtClean="0">
                <a:cs typeface="+mn-cs"/>
              </a:rPr>
              <a:t>בחיפוש ספרים </a:t>
            </a:r>
          </a:p>
          <a:p>
            <a:r>
              <a:rPr lang="he-IL" b="1" dirty="0" smtClean="0">
                <a:cs typeface="+mn-cs"/>
              </a:rPr>
              <a:t>באוספים</a:t>
            </a:r>
            <a:endParaRPr lang="he-IL" b="1" dirty="0">
              <a:cs typeface="+mn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110343" y="1567543"/>
            <a:ext cx="8229600" cy="5290457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e-IL" dirty="0"/>
          </a:p>
        </p:txBody>
      </p:sp>
      <p:sp>
        <p:nvSpPr>
          <p:cNvPr id="6" name="TextBox 5"/>
          <p:cNvSpPr txBox="1"/>
          <p:nvPr/>
        </p:nvSpPr>
        <p:spPr>
          <a:xfrm>
            <a:off x="1456015" y="2227943"/>
            <a:ext cx="9391600" cy="415498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 smtClean="0"/>
              <a:t>ראיתם במצגת זו כיצד לחפש חיפוש בסיסי וחיפוש מתקדם בקטלוג הספרייה</a:t>
            </a:r>
          </a:p>
          <a:p>
            <a:r>
              <a:rPr lang="he-IL" sz="2400" dirty="0" smtClean="0"/>
              <a:t>היכן ניתן למצוא את הנושאים בכללי ואת הנושאים המוגדרים בפריטים של הספרייה.</a:t>
            </a:r>
          </a:p>
          <a:p>
            <a:r>
              <a:rPr lang="he-IL" sz="2400" dirty="0" smtClean="0"/>
              <a:t>כיצד לפתוח טקסט נגיש,</a:t>
            </a:r>
          </a:p>
          <a:p>
            <a:r>
              <a:rPr lang="he-IL" sz="2400" dirty="0" smtClean="0"/>
              <a:t>כיצד ניתן לצמצם תוצאות,</a:t>
            </a:r>
          </a:p>
          <a:p>
            <a:r>
              <a:rPr lang="he-IL" sz="2400" dirty="0" smtClean="0"/>
              <a:t>מהו ספר שמור והיכן לראות היכן וכמות עותקים יש לכל ספר.</a:t>
            </a:r>
          </a:p>
          <a:p>
            <a:r>
              <a:rPr lang="he-IL" sz="2400" dirty="0" smtClean="0"/>
              <a:t>כיצד מזמינים ספר</a:t>
            </a:r>
          </a:p>
          <a:p>
            <a:r>
              <a:rPr lang="he-IL" sz="2400" dirty="0" smtClean="0"/>
              <a:t>כיצד בודקים עד מתי הספר מושאל ומתי להחזירו</a:t>
            </a:r>
          </a:p>
          <a:p>
            <a:endParaRPr lang="he-IL" sz="2400" dirty="0"/>
          </a:p>
          <a:p>
            <a:r>
              <a:rPr lang="he-IL" sz="2400" dirty="0" smtClean="0"/>
              <a:t>                    המצגת </a:t>
            </a:r>
            <a:r>
              <a:rPr lang="he-IL" sz="2400" dirty="0" err="1" smtClean="0"/>
              <a:t>הממולצת</a:t>
            </a:r>
            <a:r>
              <a:rPr lang="he-IL" sz="2400" dirty="0" smtClean="0"/>
              <a:t> הבאה היא חיפוש כתב עת / מפות / סרטים.</a:t>
            </a:r>
          </a:p>
          <a:p>
            <a:endParaRPr lang="he-IL" sz="2400" dirty="0"/>
          </a:p>
        </p:txBody>
      </p:sp>
    </p:spTree>
    <p:extLst>
      <p:ext uri="{BB962C8B-B14F-4D97-AF65-F5344CB8AC3E}">
        <p14:creationId xmlns:p14="http://schemas.microsoft.com/office/powerpoint/2010/main" val="38025086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8CED6">
            <a:alpha val="5882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4516" y="5210929"/>
            <a:ext cx="2286198" cy="14326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03600" y="342900"/>
            <a:ext cx="66294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200" b="1" dirty="0">
                <a:solidFill>
                  <a:schemeClr val="accent1">
                    <a:lumMod val="50000"/>
                  </a:schemeClr>
                </a:solidFill>
              </a:rPr>
              <a:t>חיפוש </a:t>
            </a:r>
            <a:r>
              <a:rPr lang="he-IL" sz="3200" b="1" dirty="0" smtClean="0">
                <a:solidFill>
                  <a:schemeClr val="accent1">
                    <a:lumMod val="50000"/>
                  </a:schemeClr>
                </a:solidFill>
              </a:rPr>
              <a:t>בקטלוג </a:t>
            </a:r>
            <a:r>
              <a:rPr lang="he-IL" sz="3200" b="1" dirty="0">
                <a:solidFill>
                  <a:schemeClr val="accent1">
                    <a:lumMod val="50000"/>
                  </a:schemeClr>
                </a:solidFill>
              </a:rPr>
              <a:t>הספרייה</a:t>
            </a:r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1536700"/>
            <a:ext cx="5946281" cy="4457700"/>
          </a:xfrm>
          <a:prstGeom prst="rect">
            <a:avLst/>
          </a:prstGeom>
        </p:spPr>
      </p:pic>
      <p:sp>
        <p:nvSpPr>
          <p:cNvPr id="8" name="אליפסה 7"/>
          <p:cNvSpPr/>
          <p:nvPr/>
        </p:nvSpPr>
        <p:spPr>
          <a:xfrm>
            <a:off x="2641600" y="2875528"/>
            <a:ext cx="1041400" cy="115570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אליפסה 8"/>
          <p:cNvSpPr/>
          <p:nvPr/>
        </p:nvSpPr>
        <p:spPr>
          <a:xfrm>
            <a:off x="4851400" y="1587500"/>
            <a:ext cx="965200" cy="77470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TextBox 9"/>
          <p:cNvSpPr txBox="1"/>
          <p:nvPr/>
        </p:nvSpPr>
        <p:spPr>
          <a:xfrm>
            <a:off x="7988300" y="1536700"/>
            <a:ext cx="3416300" cy="267765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b="1" dirty="0" smtClean="0"/>
              <a:t>קטלוג הספרייה או בשמו  </a:t>
            </a:r>
            <a:r>
              <a:rPr lang="he-IL" sz="2400" b="1" dirty="0" err="1" smtClean="0"/>
              <a:t>חסמב"א</a:t>
            </a:r>
            <a:endParaRPr lang="he-IL" sz="2400" b="1" dirty="0" smtClean="0"/>
          </a:p>
          <a:p>
            <a:r>
              <a:rPr lang="he-IL" sz="2400" b="1" dirty="0" smtClean="0"/>
              <a:t>ח </a:t>
            </a:r>
            <a:r>
              <a:rPr lang="he-IL" b="1" dirty="0" smtClean="0"/>
              <a:t>חיפוש</a:t>
            </a:r>
          </a:p>
          <a:p>
            <a:r>
              <a:rPr lang="he-IL" sz="2400" b="1" dirty="0" smtClean="0"/>
              <a:t>ס </a:t>
            </a:r>
            <a:r>
              <a:rPr lang="he-IL" b="1" dirty="0"/>
              <a:t>ספרים</a:t>
            </a:r>
          </a:p>
          <a:p>
            <a:r>
              <a:rPr lang="he-IL" sz="2400" b="1" dirty="0" smtClean="0"/>
              <a:t>מ </a:t>
            </a:r>
            <a:r>
              <a:rPr lang="he-IL" b="1" dirty="0"/>
              <a:t>מאמרים</a:t>
            </a:r>
          </a:p>
          <a:p>
            <a:r>
              <a:rPr lang="he-IL" sz="2400" b="1" dirty="0" smtClean="0"/>
              <a:t>ב </a:t>
            </a:r>
            <a:r>
              <a:rPr lang="he-IL" b="1" dirty="0"/>
              <a:t>בבת</a:t>
            </a:r>
          </a:p>
          <a:p>
            <a:r>
              <a:rPr lang="he-IL" sz="2400" b="1" dirty="0" smtClean="0"/>
              <a:t>א</a:t>
            </a:r>
            <a:r>
              <a:rPr lang="he-IL" b="1" dirty="0"/>
              <a:t> </a:t>
            </a:r>
            <a:r>
              <a:rPr lang="he-IL" b="1" dirty="0" smtClean="0"/>
              <a:t>אחת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175500" y="4389477"/>
            <a:ext cx="4462097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400" dirty="0" smtClean="0"/>
              <a:t>כשמו כן הוא מאפשר למצוא חומרי לימוד ועיון.</a:t>
            </a:r>
            <a:endParaRPr lang="he-IL" sz="2400" dirty="0"/>
          </a:p>
        </p:txBody>
      </p:sp>
    </p:spTree>
    <p:extLst>
      <p:ext uri="{BB962C8B-B14F-4D97-AF65-F5344CB8AC3E}">
        <p14:creationId xmlns:p14="http://schemas.microsoft.com/office/powerpoint/2010/main" val="3729293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8CED6">
            <a:alpha val="5882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4516" y="5210929"/>
            <a:ext cx="2286198" cy="1432684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809799" y="339953"/>
            <a:ext cx="9247316" cy="2027690"/>
          </a:xfrm>
          <a:prstGeom prst="rect">
            <a:avLst/>
          </a:prstGeom>
        </p:spPr>
        <p:txBody>
          <a:bodyPr vert="horz" lIns="91440" tIns="45720" rIns="91440" bIns="45720" rtlCol="1" anchor="b">
            <a:normAutofit fontScale="92500" lnSpcReduction="10000"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b="1" dirty="0" smtClean="0">
                <a:cs typeface="+mn-cs"/>
              </a:rPr>
              <a:t>מתחילים בחיפוש ספרים </a:t>
            </a:r>
          </a:p>
          <a:p>
            <a:r>
              <a:rPr lang="he-IL" b="1" dirty="0" smtClean="0">
                <a:cs typeface="+mn-cs"/>
              </a:rPr>
              <a:t>באוספים</a:t>
            </a:r>
            <a:endParaRPr lang="he-IL" b="1" dirty="0">
              <a:cs typeface="+mn-cs"/>
            </a:endParaRPr>
          </a:p>
          <a:p>
            <a:r>
              <a:rPr lang="he-IL" sz="3500" b="1" dirty="0" smtClean="0">
                <a:solidFill>
                  <a:schemeClr val="accent1">
                    <a:lumMod val="50000"/>
                  </a:schemeClr>
                </a:solidFill>
                <a:cs typeface="+mn-cs"/>
              </a:rPr>
              <a:t>בקטלוג הספרייה </a:t>
            </a:r>
            <a:r>
              <a:rPr lang="he-IL" sz="3500" b="1" dirty="0" err="1" smtClean="0">
                <a:solidFill>
                  <a:schemeClr val="accent1">
                    <a:lumMod val="50000"/>
                  </a:schemeClr>
                </a:solidFill>
                <a:cs typeface="+mn-cs"/>
              </a:rPr>
              <a:t>חסמב"א</a:t>
            </a:r>
            <a:endParaRPr lang="he-IL" sz="3500" b="1" dirty="0">
              <a:solidFill>
                <a:schemeClr val="accent1">
                  <a:lumMod val="50000"/>
                </a:schemeClr>
              </a:solidFill>
              <a:cs typeface="+mn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110343" y="1567543"/>
            <a:ext cx="8229600" cy="5290457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e-IL" dirty="0"/>
          </a:p>
        </p:txBody>
      </p:sp>
      <p:sp>
        <p:nvSpPr>
          <p:cNvPr id="6" name="TextBox 5"/>
          <p:cNvSpPr txBox="1"/>
          <p:nvPr/>
        </p:nvSpPr>
        <p:spPr>
          <a:xfrm>
            <a:off x="1665515" y="2939143"/>
            <a:ext cx="9391600" cy="236988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 smtClean="0"/>
              <a:t>בקטלוג הספרייה ניתן לחפש כאמור ספרים </a:t>
            </a:r>
          </a:p>
          <a:p>
            <a:r>
              <a:rPr lang="he-IL" sz="2400" dirty="0" smtClean="0"/>
              <a:t>גם מאמרים מודפסים או מקוונים </a:t>
            </a:r>
          </a:p>
          <a:p>
            <a:r>
              <a:rPr lang="he-IL" sz="2400" dirty="0" smtClean="0"/>
              <a:t>ניתן לחפש מפות, סרטים – אותם תראו במצגות הבאות.</a:t>
            </a:r>
          </a:p>
          <a:p>
            <a:r>
              <a:rPr lang="he-IL" sz="2400" dirty="0" smtClean="0"/>
              <a:t>לאחר שהזדהיתם כפי שראיתם במצגת כרטיס הקורא ניתן לעשות חיפושים.</a:t>
            </a:r>
          </a:p>
          <a:p>
            <a:r>
              <a:rPr lang="he-IL" sz="2800" b="1" dirty="0" smtClean="0"/>
              <a:t>חיפוש ספרים נקרא חיפוש באוספים</a:t>
            </a:r>
            <a:r>
              <a:rPr lang="he-IL" sz="2400" dirty="0" smtClean="0"/>
              <a:t> וזאת תראו במצגת הזו.</a:t>
            </a:r>
          </a:p>
          <a:p>
            <a:r>
              <a:rPr lang="he-IL" sz="2400" dirty="0" smtClean="0"/>
              <a:t>                                            כיצד?</a:t>
            </a:r>
            <a:endParaRPr lang="he-IL" sz="2400" dirty="0"/>
          </a:p>
        </p:txBody>
      </p:sp>
    </p:spTree>
    <p:extLst>
      <p:ext uri="{BB962C8B-B14F-4D97-AF65-F5344CB8AC3E}">
        <p14:creationId xmlns:p14="http://schemas.microsoft.com/office/powerpoint/2010/main" val="3645785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D8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80" y="0"/>
            <a:ext cx="9010669" cy="6858000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04516" y="5210929"/>
            <a:ext cx="2286198" cy="14326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57574" y="1319968"/>
            <a:ext cx="2775857" cy="212365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b="1" dirty="0" smtClean="0"/>
              <a:t>ניתן לברור</a:t>
            </a:r>
          </a:p>
          <a:p>
            <a:endParaRPr lang="he-IL" dirty="0" smtClean="0"/>
          </a:p>
          <a:p>
            <a:r>
              <a:rPr lang="he-IL" dirty="0" smtClean="0"/>
              <a:t>אוספים בספרייה- ספרים, </a:t>
            </a:r>
            <a:r>
              <a:rPr lang="en-US" dirty="0" smtClean="0"/>
              <a:t>DVD</a:t>
            </a:r>
            <a:r>
              <a:rPr lang="he-IL" dirty="0" smtClean="0"/>
              <a:t>, כתבי עת</a:t>
            </a:r>
          </a:p>
          <a:p>
            <a:r>
              <a:rPr lang="he-IL" dirty="0" smtClean="0"/>
              <a:t>או</a:t>
            </a:r>
            <a:endParaRPr lang="he-IL" dirty="0"/>
          </a:p>
          <a:p>
            <a:r>
              <a:rPr lang="he-IL" dirty="0" smtClean="0"/>
              <a:t>מאמרים ממאגרי מידע</a:t>
            </a:r>
          </a:p>
          <a:p>
            <a:endParaRPr lang="he-IL" dirty="0"/>
          </a:p>
        </p:txBody>
      </p:sp>
      <p:sp>
        <p:nvSpPr>
          <p:cNvPr id="6" name="TextBox 5"/>
          <p:cNvSpPr txBox="1"/>
          <p:nvPr/>
        </p:nvSpPr>
        <p:spPr>
          <a:xfrm>
            <a:off x="9220217" y="3533949"/>
            <a:ext cx="2650573" cy="123110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במצגת זו נבחר את </a:t>
            </a:r>
            <a:r>
              <a:rPr lang="he-IL" sz="2000" b="1" dirty="0" smtClean="0">
                <a:solidFill>
                  <a:srgbClr val="C00000"/>
                </a:solidFill>
              </a:rPr>
              <a:t>האוספים בספרייה</a:t>
            </a:r>
          </a:p>
          <a:p>
            <a:r>
              <a:rPr lang="he-IL" dirty="0" smtClean="0"/>
              <a:t>מאגרים יהיו במצגת המאגרים</a:t>
            </a:r>
            <a:endParaRPr lang="he-IL" dirty="0"/>
          </a:p>
        </p:txBody>
      </p:sp>
      <p:sp>
        <p:nvSpPr>
          <p:cNvPr id="3" name="אליפסה 2"/>
          <p:cNvSpPr/>
          <p:nvPr/>
        </p:nvSpPr>
        <p:spPr>
          <a:xfrm>
            <a:off x="3033283" y="620983"/>
            <a:ext cx="1663700" cy="406400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מלבן 6"/>
          <p:cNvSpPr/>
          <p:nvPr/>
        </p:nvSpPr>
        <p:spPr>
          <a:xfrm rot="20804247">
            <a:off x="412591" y="3249789"/>
            <a:ext cx="856878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uji" pitchFamily="50" charset="-79"/>
                <a:ea typeface="+mj-ea"/>
              </a:rPr>
              <a:t>חיפוש בסיסי - חיפוש לפי מילים</a:t>
            </a:r>
            <a:endParaRPr kumimoji="0" lang="he-IL" sz="18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  <p:cxnSp>
        <p:nvCxnSpPr>
          <p:cNvPr id="8" name="Straight Arrow Connector 16"/>
          <p:cNvCxnSpPr/>
          <p:nvPr/>
        </p:nvCxnSpPr>
        <p:spPr>
          <a:xfrm flipH="1" flipV="1">
            <a:off x="7267176" y="853140"/>
            <a:ext cx="2747363" cy="64946"/>
          </a:xfrm>
          <a:prstGeom prst="straightConnector1">
            <a:avLst/>
          </a:prstGeom>
          <a:ln w="41275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16"/>
          <p:cNvCxnSpPr/>
          <p:nvPr/>
        </p:nvCxnSpPr>
        <p:spPr>
          <a:xfrm flipH="1" flipV="1">
            <a:off x="4519814" y="977627"/>
            <a:ext cx="5494724" cy="2984773"/>
          </a:xfrm>
          <a:prstGeom prst="straightConnector1">
            <a:avLst/>
          </a:prstGeom>
          <a:ln w="41275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9679276" y="733420"/>
            <a:ext cx="246571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כותבים מה מחפשים</a:t>
            </a:r>
            <a:endParaRPr lang="he-IL" dirty="0"/>
          </a:p>
        </p:txBody>
      </p:sp>
      <p:sp>
        <p:nvSpPr>
          <p:cNvPr id="17" name="מלבן 16"/>
          <p:cNvSpPr/>
          <p:nvPr/>
        </p:nvSpPr>
        <p:spPr>
          <a:xfrm>
            <a:off x="10512726" y="251651"/>
            <a:ext cx="13580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b="1" dirty="0">
                <a:solidFill>
                  <a:schemeClr val="accent1">
                    <a:lumMod val="50000"/>
                  </a:schemeClr>
                </a:solidFill>
              </a:rPr>
              <a:t>חיפוש בסיסי</a:t>
            </a:r>
          </a:p>
        </p:txBody>
      </p:sp>
    </p:spTree>
    <p:extLst>
      <p:ext uri="{BB962C8B-B14F-4D97-AF65-F5344CB8AC3E}">
        <p14:creationId xmlns:p14="http://schemas.microsoft.com/office/powerpoint/2010/main" val="13453537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8CED6">
            <a:alpha val="5882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מציין מיקום תוכן 13"/>
          <p:cNvPicPr>
            <a:picLocks noChangeAspect="1"/>
          </p:cNvPicPr>
          <p:nvPr/>
        </p:nvPicPr>
        <p:blipFill rotWithShape="1">
          <a:blip r:embed="rId3"/>
          <a:srcRect l="10820" t="9286" r="8038" b="7143"/>
          <a:stretch/>
        </p:blipFill>
        <p:spPr>
          <a:xfrm>
            <a:off x="0" y="0"/>
            <a:ext cx="8338850" cy="6870743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04516" y="5210929"/>
            <a:ext cx="2286198" cy="14326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458200" y="328099"/>
            <a:ext cx="34290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200" b="1" dirty="0" smtClean="0">
                <a:solidFill>
                  <a:schemeClr val="accent1">
                    <a:lumMod val="50000"/>
                  </a:schemeClr>
                </a:solidFill>
              </a:rPr>
              <a:t>חיפוש בסיסי</a:t>
            </a:r>
            <a:endParaRPr lang="he-IL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58200" y="984550"/>
            <a:ext cx="3532514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אוספים בספרייה</a:t>
            </a:r>
          </a:p>
          <a:p>
            <a:r>
              <a:rPr lang="he-IL" dirty="0" smtClean="0"/>
              <a:t>בשורת החיפוש מכניסים מילים אותם מחפשים בשם הספר, או בתוכן הספר</a:t>
            </a:r>
            <a:endParaRPr lang="he-IL" dirty="0"/>
          </a:p>
        </p:txBody>
      </p:sp>
      <p:sp>
        <p:nvSpPr>
          <p:cNvPr id="7" name="TextBox 6"/>
          <p:cNvSpPr txBox="1"/>
          <p:nvPr/>
        </p:nvSpPr>
        <p:spPr>
          <a:xfrm>
            <a:off x="8509957" y="1907880"/>
            <a:ext cx="342900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ומקבלים תוצאות  המהוות תצוגה מצומצמת – מחבר, שנה, מספר מדף או גישה מקוונת, ספר או כתב עת.</a:t>
            </a:r>
            <a:endParaRPr lang="he-IL" dirty="0"/>
          </a:p>
        </p:txBody>
      </p:sp>
      <p:sp>
        <p:nvSpPr>
          <p:cNvPr id="9" name="TextBox 8"/>
          <p:cNvSpPr txBox="1"/>
          <p:nvPr/>
        </p:nvSpPr>
        <p:spPr>
          <a:xfrm>
            <a:off x="8338850" y="3148480"/>
            <a:ext cx="2731331" cy="1200329"/>
          </a:xfrm>
          <a:prstGeom prst="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he-IL" sz="2400" b="1" dirty="0">
                <a:solidFill>
                  <a:schemeClr val="bg2">
                    <a:lumMod val="50000"/>
                  </a:schemeClr>
                </a:solidFill>
                <a:latin typeface="Huji" pitchFamily="50" charset="-79"/>
              </a:rPr>
              <a:t>לחיצה על הקישור תוביל לתצוגה המפורטת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00035" y="328099"/>
            <a:ext cx="3261622" cy="40011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r>
              <a:rPr lang="he-IL" sz="2000" b="1" dirty="0">
                <a:solidFill>
                  <a:schemeClr val="bg2">
                    <a:lumMod val="50000"/>
                  </a:schemeClr>
                </a:solidFill>
                <a:latin typeface="Huji" pitchFamily="50" charset="-79"/>
              </a:rPr>
              <a:t>אפשרויות צמצום התוצאות</a:t>
            </a:r>
          </a:p>
        </p:txBody>
      </p:sp>
      <p:sp>
        <p:nvSpPr>
          <p:cNvPr id="13" name="Rectangle 31"/>
          <p:cNvSpPr/>
          <p:nvPr/>
        </p:nvSpPr>
        <p:spPr>
          <a:xfrm>
            <a:off x="1142390" y="3392593"/>
            <a:ext cx="928958" cy="27125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Rectangle 31"/>
          <p:cNvSpPr/>
          <p:nvPr/>
        </p:nvSpPr>
        <p:spPr>
          <a:xfrm flipV="1">
            <a:off x="1142390" y="4616190"/>
            <a:ext cx="928958" cy="32890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TextBox 14"/>
          <p:cNvSpPr txBox="1"/>
          <p:nvPr/>
        </p:nvSpPr>
        <p:spPr>
          <a:xfrm>
            <a:off x="8674458" y="4621934"/>
            <a:ext cx="299648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קיבלנו מסך עם הרבה אפשרויות חלקם העיקרי מוצג בשקופית זו</a:t>
            </a:r>
            <a:endParaRPr lang="he-IL" dirty="0"/>
          </a:p>
        </p:txBody>
      </p:sp>
      <p:cxnSp>
        <p:nvCxnSpPr>
          <p:cNvPr id="18" name="Straight Arrow Connector 16"/>
          <p:cNvCxnSpPr/>
          <p:nvPr/>
        </p:nvCxnSpPr>
        <p:spPr>
          <a:xfrm flipH="1" flipV="1">
            <a:off x="7324751" y="2260740"/>
            <a:ext cx="1065856" cy="887740"/>
          </a:xfrm>
          <a:prstGeom prst="straightConnector1">
            <a:avLst/>
          </a:prstGeom>
          <a:ln w="41275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6"/>
          <p:cNvCxnSpPr/>
          <p:nvPr/>
        </p:nvCxnSpPr>
        <p:spPr>
          <a:xfrm>
            <a:off x="804195" y="926841"/>
            <a:ext cx="12234" cy="1205976"/>
          </a:xfrm>
          <a:prstGeom prst="straightConnector1">
            <a:avLst/>
          </a:prstGeom>
          <a:ln w="34925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56218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8CED6">
            <a:alpha val="5882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4516" y="5210929"/>
            <a:ext cx="2286198" cy="1432684"/>
          </a:xfrm>
          <a:prstGeom prst="rect">
            <a:avLst/>
          </a:prstGeom>
        </p:spPr>
      </p:pic>
      <p:sp>
        <p:nvSpPr>
          <p:cNvPr id="2" name="מלבן 1"/>
          <p:cNvSpPr/>
          <p:nvPr/>
        </p:nvSpPr>
        <p:spPr>
          <a:xfrm>
            <a:off x="2613846" y="190889"/>
            <a:ext cx="68130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3200" b="1" dirty="0">
                <a:solidFill>
                  <a:schemeClr val="accent1">
                    <a:lumMod val="50000"/>
                  </a:schemeClr>
                </a:solidFill>
                <a:latin typeface="Huji" pitchFamily="50" charset="-79"/>
              </a:rPr>
              <a:t>תצוגה מפורטת (</a:t>
            </a:r>
            <a:r>
              <a:rPr lang="he-IL" sz="3200" b="1" dirty="0">
                <a:solidFill>
                  <a:schemeClr val="accent1">
                    <a:lumMod val="50000"/>
                  </a:schemeClr>
                </a:solidFill>
                <a:latin typeface="Huji" pitchFamily="50" charset="-79"/>
                <a:hlinkClick r:id="rId4"/>
              </a:rPr>
              <a:t>קישור </a:t>
            </a:r>
            <a:r>
              <a:rPr lang="he-IL" sz="3200" b="1" dirty="0">
                <a:solidFill>
                  <a:schemeClr val="accent1">
                    <a:lumMod val="50000"/>
                  </a:schemeClr>
                </a:solidFill>
                <a:latin typeface="Huji" pitchFamily="50" charset="-79"/>
              </a:rPr>
              <a:t>לרשומה המלאה)</a:t>
            </a:r>
            <a:endParaRPr lang="he-IL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מציין מיקום תוכן 17"/>
          <p:cNvPicPr>
            <a:picLocks noChangeAspect="1"/>
          </p:cNvPicPr>
          <p:nvPr/>
        </p:nvPicPr>
        <p:blipFill rotWithShape="1">
          <a:blip r:embed="rId5"/>
          <a:srcRect l="18592" t="10985" r="1785" b="7870"/>
          <a:stretch/>
        </p:blipFill>
        <p:spPr>
          <a:xfrm>
            <a:off x="0" y="979713"/>
            <a:ext cx="7282544" cy="593745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64602" y="1622107"/>
            <a:ext cx="2106537" cy="73866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1400" b="1" dirty="0">
                <a:solidFill>
                  <a:schemeClr val="bg2">
                    <a:lumMod val="50000"/>
                  </a:schemeClr>
                </a:solidFill>
                <a:latin typeface="Huji" pitchFamily="50" charset="-79"/>
              </a:rPr>
              <a:t>הספר זמין גם בפורמט מודפס וגם בפורמט אלקטרוני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6957" y="6127295"/>
            <a:ext cx="2466889" cy="30777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1400" b="1" dirty="0" smtClean="0">
                <a:solidFill>
                  <a:schemeClr val="bg2">
                    <a:lumMod val="50000"/>
                  </a:schemeClr>
                </a:solidFill>
                <a:latin typeface="Huji" pitchFamily="50" charset="-79"/>
              </a:rPr>
              <a:t>קיים עותק </a:t>
            </a:r>
            <a:r>
              <a:rPr lang="he-IL" sz="1400" b="1" dirty="0">
                <a:solidFill>
                  <a:schemeClr val="bg2">
                    <a:lumMod val="50000"/>
                  </a:schemeClr>
                </a:solidFill>
                <a:latin typeface="Huji" pitchFamily="50" charset="-79"/>
              </a:rPr>
              <a:t>אחד </a:t>
            </a:r>
            <a:r>
              <a:rPr lang="he-IL" sz="1400" b="1" dirty="0" smtClean="0">
                <a:solidFill>
                  <a:schemeClr val="bg2">
                    <a:lumMod val="50000"/>
                  </a:schemeClr>
                </a:solidFill>
                <a:latin typeface="Huji" pitchFamily="50" charset="-79"/>
              </a:rPr>
              <a:t>שמור</a:t>
            </a:r>
            <a:endParaRPr lang="he-IL" sz="1400" b="1" dirty="0">
              <a:solidFill>
                <a:schemeClr val="bg2">
                  <a:lumMod val="50000"/>
                </a:schemeClr>
              </a:solidFill>
              <a:latin typeface="Huji" pitchFamily="50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5645203"/>
            <a:ext cx="2841172" cy="30777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1400" b="1" dirty="0" smtClean="0">
                <a:solidFill>
                  <a:schemeClr val="bg2">
                    <a:lumMod val="50000"/>
                  </a:schemeClr>
                </a:solidFill>
                <a:latin typeface="Huji" pitchFamily="50" charset="-79"/>
              </a:rPr>
              <a:t>קיימים 2 עותקים לשבוע על המדף</a:t>
            </a:r>
            <a:endParaRPr lang="he-IL" sz="1400" b="1" dirty="0">
              <a:solidFill>
                <a:schemeClr val="bg2">
                  <a:lumMod val="50000"/>
                </a:schemeClr>
              </a:solidFill>
              <a:latin typeface="Huji" pitchFamily="50" charset="-79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08782" y="3896251"/>
            <a:ext cx="1732390" cy="5232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1400" b="1" dirty="0">
                <a:solidFill>
                  <a:schemeClr val="bg2">
                    <a:lumMod val="50000"/>
                  </a:schemeClr>
                </a:solidFill>
                <a:latin typeface="Huji" pitchFamily="50" charset="-79"/>
              </a:rPr>
              <a:t>לחיצה על הקישור תוביל לטקסט המלא</a:t>
            </a:r>
          </a:p>
        </p:txBody>
      </p:sp>
      <p:cxnSp>
        <p:nvCxnSpPr>
          <p:cNvPr id="11" name="Straight Arrow Connector 20"/>
          <p:cNvCxnSpPr/>
          <p:nvPr/>
        </p:nvCxnSpPr>
        <p:spPr>
          <a:xfrm flipV="1">
            <a:off x="3271139" y="2090057"/>
            <a:ext cx="713032" cy="16330"/>
          </a:xfrm>
          <a:prstGeom prst="straightConnector1">
            <a:avLst/>
          </a:prstGeom>
          <a:ln w="1905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20"/>
          <p:cNvCxnSpPr/>
          <p:nvPr/>
        </p:nvCxnSpPr>
        <p:spPr>
          <a:xfrm flipV="1">
            <a:off x="2844454" y="4174191"/>
            <a:ext cx="713032" cy="16330"/>
          </a:xfrm>
          <a:prstGeom prst="straightConnector1">
            <a:avLst/>
          </a:prstGeom>
          <a:ln w="1905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Rectangle 21"/>
          <p:cNvSpPr/>
          <p:nvPr/>
        </p:nvSpPr>
        <p:spPr>
          <a:xfrm>
            <a:off x="3557486" y="3904751"/>
            <a:ext cx="936104" cy="26944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TextBox 16"/>
          <p:cNvSpPr txBox="1"/>
          <p:nvPr/>
        </p:nvSpPr>
        <p:spPr>
          <a:xfrm>
            <a:off x="7826928" y="979713"/>
            <a:ext cx="4163786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הרשומה המלאה </a:t>
            </a:r>
          </a:p>
          <a:p>
            <a:r>
              <a:rPr lang="he-IL" sz="2000" dirty="0" smtClean="0"/>
              <a:t>נותנת את כל הפרטים על הספר </a:t>
            </a:r>
          </a:p>
          <a:p>
            <a:r>
              <a:rPr lang="he-IL" sz="2000" dirty="0" smtClean="0"/>
              <a:t>אפשרויות גישה אליו</a:t>
            </a:r>
          </a:p>
          <a:p>
            <a:r>
              <a:rPr lang="he-IL" sz="2000" b="1" dirty="0" smtClean="0"/>
              <a:t>על המדף </a:t>
            </a:r>
          </a:p>
          <a:p>
            <a:r>
              <a:rPr lang="he-IL" sz="2000" dirty="0" smtClean="0"/>
              <a:t>או</a:t>
            </a:r>
            <a:r>
              <a:rPr lang="he-IL" sz="2000" b="1" dirty="0" smtClean="0"/>
              <a:t> בטקסט מלא</a:t>
            </a:r>
            <a:r>
              <a:rPr lang="he-IL" sz="2000" dirty="0" smtClean="0"/>
              <a:t> כספר בגישה מקוונת.</a:t>
            </a:r>
          </a:p>
          <a:p>
            <a:endParaRPr lang="he-IL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7282544" y="3045108"/>
            <a:ext cx="4708170" cy="126188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b="1" dirty="0" smtClean="0"/>
              <a:t>ספר שמור </a:t>
            </a:r>
            <a:r>
              <a:rPr lang="he-IL" dirty="0" smtClean="0"/>
              <a:t>– </a:t>
            </a:r>
            <a:r>
              <a:rPr lang="he-IL" sz="2400" dirty="0" smtClean="0"/>
              <a:t>הינו ספר היוצא ללילה.</a:t>
            </a:r>
          </a:p>
          <a:p>
            <a:r>
              <a:rPr lang="he-IL" sz="2400" dirty="0" smtClean="0"/>
              <a:t>רבע שעה משעת סגירת הספרייה ועד למחרת בשעה 8:00 בבוקר.</a:t>
            </a:r>
            <a:endParaRPr lang="he-IL" sz="2400" dirty="0"/>
          </a:p>
        </p:txBody>
      </p:sp>
    </p:spTree>
    <p:extLst>
      <p:ext uri="{BB962C8B-B14F-4D97-AF65-F5344CB8AC3E}">
        <p14:creationId xmlns:p14="http://schemas.microsoft.com/office/powerpoint/2010/main" val="5428714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D8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4516" y="5210929"/>
            <a:ext cx="2286198" cy="1432684"/>
          </a:xfrm>
          <a:prstGeom prst="rect">
            <a:avLst/>
          </a:prstGeom>
        </p:spPr>
      </p:pic>
      <p:sp>
        <p:nvSpPr>
          <p:cNvPr id="5" name="מלבן 4"/>
          <p:cNvSpPr/>
          <p:nvPr/>
        </p:nvSpPr>
        <p:spPr>
          <a:xfrm>
            <a:off x="7915559" y="321519"/>
            <a:ext cx="40751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3200" b="1" dirty="0">
                <a:solidFill>
                  <a:schemeClr val="accent1">
                    <a:lumMod val="50000"/>
                  </a:schemeClr>
                </a:solidFill>
                <a:latin typeface="Huji" pitchFamily="50" charset="-79"/>
              </a:rPr>
              <a:t>תצוגה מפורטת - המשך</a:t>
            </a:r>
          </a:p>
        </p:txBody>
      </p:sp>
      <p:pic>
        <p:nvPicPr>
          <p:cNvPr id="7" name="מציין מיקום תוכן 19"/>
          <p:cNvPicPr>
            <a:picLocks noChangeAspect="1"/>
          </p:cNvPicPr>
          <p:nvPr/>
        </p:nvPicPr>
        <p:blipFill rotWithShape="1">
          <a:blip r:embed="rId4"/>
          <a:srcRect l="19853" t="6257" b="5509"/>
          <a:stretch/>
        </p:blipFill>
        <p:spPr>
          <a:xfrm>
            <a:off x="0" y="0"/>
            <a:ext cx="7786686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84844" y="1641681"/>
            <a:ext cx="2136594" cy="5232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1400" b="1" dirty="0">
                <a:solidFill>
                  <a:schemeClr val="bg2">
                    <a:lumMod val="50000"/>
                  </a:schemeClr>
                </a:solidFill>
                <a:latin typeface="Huji" pitchFamily="50" charset="-79"/>
              </a:rPr>
              <a:t>נושאים בהם ניתן להשתמש לחיפוש פריטים נוספים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786686" y="1355271"/>
            <a:ext cx="4204027" cy="203132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כאשר גוללים אל הדף ניתן לקבל</a:t>
            </a:r>
          </a:p>
          <a:p>
            <a:r>
              <a:rPr lang="he-IL" dirty="0" smtClean="0"/>
              <a:t> פרטים נוספים</a:t>
            </a:r>
          </a:p>
          <a:p>
            <a:r>
              <a:rPr lang="he-IL" dirty="0" smtClean="0"/>
              <a:t>נושאים</a:t>
            </a:r>
          </a:p>
          <a:p>
            <a:r>
              <a:rPr lang="he-IL" dirty="0" smtClean="0"/>
              <a:t>מידע נרחב על הספר</a:t>
            </a:r>
          </a:p>
          <a:p>
            <a:r>
              <a:rPr lang="he-IL" dirty="0" smtClean="0"/>
              <a:t>תקציר</a:t>
            </a:r>
          </a:p>
          <a:p>
            <a:endParaRPr lang="he-IL" dirty="0"/>
          </a:p>
          <a:p>
            <a:r>
              <a:rPr lang="he-IL" dirty="0" smtClean="0"/>
              <a:t>באם זהו ספר מקוון קישור נוסף למקור.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7012424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D8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4516" y="5210929"/>
            <a:ext cx="2286198" cy="1432684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732642" y="258309"/>
            <a:ext cx="11072915" cy="844119"/>
          </a:xfrm>
          <a:prstGeom prst="rect">
            <a:avLst/>
          </a:prstGeom>
        </p:spPr>
        <p:txBody>
          <a:bodyPr vert="horz" lIns="91440" tIns="45720" rIns="91440" bIns="45720" rtlCol="1" anchor="b">
            <a:normAutofit fontScale="90000" lnSpcReduction="10000"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3200" b="1" dirty="0" smtClean="0">
                <a:solidFill>
                  <a:schemeClr val="accent1">
                    <a:lumMod val="50000"/>
                  </a:schemeClr>
                </a:solidFill>
                <a:latin typeface="Huji" pitchFamily="50" charset="-79"/>
                <a:cs typeface="+mn-cs"/>
              </a:rPr>
              <a:t>חיפוש מתקדם 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Huji" pitchFamily="50" charset="-79"/>
                <a:cs typeface="+mn-cs"/>
              </a:rPr>
              <a:t/>
            </a:r>
            <a:b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Huji" pitchFamily="50" charset="-79"/>
                <a:cs typeface="+mn-cs"/>
              </a:rPr>
            </a:br>
            <a:endParaRPr lang="he-IL" sz="3200" b="1" dirty="0">
              <a:solidFill>
                <a:schemeClr val="accent1">
                  <a:lumMod val="50000"/>
                </a:schemeClr>
              </a:solidFill>
              <a:latin typeface="Huji" pitchFamily="50" charset="-79"/>
              <a:cs typeface="+mn-cs"/>
            </a:endParaRPr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6354" y="1014173"/>
            <a:ext cx="8535646" cy="4247740"/>
          </a:xfrm>
          <a:prstGeom prst="rect">
            <a:avLst/>
          </a:prstGeom>
        </p:spPr>
      </p:pic>
      <p:sp>
        <p:nvSpPr>
          <p:cNvPr id="5" name="אליפסה 4"/>
          <p:cNvSpPr/>
          <p:nvPr/>
        </p:nvSpPr>
        <p:spPr>
          <a:xfrm>
            <a:off x="4880241" y="1483035"/>
            <a:ext cx="1061357" cy="620486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TextBox 5"/>
          <p:cNvSpPr txBox="1"/>
          <p:nvPr/>
        </p:nvSpPr>
        <p:spPr>
          <a:xfrm>
            <a:off x="732642" y="2319202"/>
            <a:ext cx="6275714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b="1" dirty="0" smtClean="0"/>
              <a:t>לחיצה על חיפוש מתקדם</a:t>
            </a:r>
          </a:p>
          <a:p>
            <a:r>
              <a:rPr lang="he-IL" sz="2800" b="1" dirty="0" smtClean="0"/>
              <a:t>פותח את האפשרויות לחיפוש מורכב יותר</a:t>
            </a:r>
            <a:endParaRPr lang="he-IL" sz="2800" b="1" dirty="0"/>
          </a:p>
        </p:txBody>
      </p:sp>
      <p:pic>
        <p:nvPicPr>
          <p:cNvPr id="7" name="תמונה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405" y="3441636"/>
            <a:ext cx="9299825" cy="3051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2295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D8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4516" y="5210929"/>
            <a:ext cx="2286198" cy="1432684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732642" y="258309"/>
            <a:ext cx="11072915" cy="1143000"/>
          </a:xfrm>
          <a:prstGeom prst="rect">
            <a:avLst/>
          </a:prstGeom>
        </p:spPr>
        <p:txBody>
          <a:bodyPr vert="horz" lIns="91440" tIns="45720" rIns="91440" bIns="45720" rtlCol="1" anchor="b">
            <a:normAutofit fontScale="97500"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3200" b="1" dirty="0" smtClean="0">
                <a:solidFill>
                  <a:schemeClr val="accent1">
                    <a:lumMod val="50000"/>
                  </a:schemeClr>
                </a:solidFill>
                <a:latin typeface="Huji" pitchFamily="50" charset="-79"/>
                <a:cs typeface="+mn-cs"/>
              </a:rPr>
              <a:t>חיפוש מתקדם -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Huji" pitchFamily="50" charset="-79"/>
                <a:cs typeface="+mn-cs"/>
              </a:rPr>
              <a:t/>
            </a:r>
            <a:b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Huji" pitchFamily="50" charset="-79"/>
                <a:cs typeface="+mn-cs"/>
              </a:rPr>
            </a:br>
            <a:r>
              <a:rPr lang="he-IL" sz="3200" b="1" dirty="0" smtClean="0">
                <a:solidFill>
                  <a:schemeClr val="accent1">
                    <a:lumMod val="50000"/>
                  </a:schemeClr>
                </a:solidFill>
                <a:latin typeface="Huji" pitchFamily="50" charset="-79"/>
                <a:cs typeface="+mn-cs"/>
              </a:rPr>
              <a:t>מיקוד החיפוש לפי שדות</a:t>
            </a:r>
            <a:endParaRPr lang="he-IL" sz="3200" b="1" dirty="0">
              <a:solidFill>
                <a:schemeClr val="accent1">
                  <a:lumMod val="50000"/>
                </a:schemeClr>
              </a:solidFill>
              <a:latin typeface="Huji" pitchFamily="50" charset="-79"/>
              <a:cs typeface="+mn-cs"/>
            </a:endParaRPr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8333" y="1471686"/>
            <a:ext cx="9746057" cy="373924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961533" y="1978817"/>
            <a:ext cx="1632857" cy="34778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r>
              <a:rPr lang="he-IL" sz="2000" b="1" dirty="0" smtClean="0">
                <a:solidFill>
                  <a:srgbClr val="C00000"/>
                </a:solidFill>
              </a:rPr>
              <a:t>לחיצה על בכל מקום מאפשרת לבחור</a:t>
            </a:r>
          </a:p>
          <a:p>
            <a:r>
              <a:rPr lang="he-IL" sz="2000" b="1" dirty="0" smtClean="0">
                <a:solidFill>
                  <a:srgbClr val="C00000"/>
                </a:solidFill>
              </a:rPr>
              <a:t>כותר</a:t>
            </a:r>
          </a:p>
          <a:p>
            <a:r>
              <a:rPr lang="he-IL" sz="2000" b="1" dirty="0" smtClean="0">
                <a:solidFill>
                  <a:srgbClr val="C00000"/>
                </a:solidFill>
              </a:rPr>
              <a:t>מחבר</a:t>
            </a:r>
          </a:p>
          <a:p>
            <a:r>
              <a:rPr lang="he-IL" sz="2000" b="1" dirty="0" smtClean="0">
                <a:solidFill>
                  <a:srgbClr val="C00000"/>
                </a:solidFill>
              </a:rPr>
              <a:t>נושא</a:t>
            </a:r>
          </a:p>
          <a:p>
            <a:r>
              <a:rPr lang="he-IL" sz="2000" b="1" dirty="0" smtClean="0">
                <a:solidFill>
                  <a:srgbClr val="C00000"/>
                </a:solidFill>
              </a:rPr>
              <a:t>שם קורס</a:t>
            </a:r>
          </a:p>
          <a:p>
            <a:r>
              <a:rPr lang="he-IL" sz="2000" b="1" dirty="0" smtClean="0">
                <a:solidFill>
                  <a:srgbClr val="C00000"/>
                </a:solidFill>
              </a:rPr>
              <a:t>מרצה</a:t>
            </a:r>
          </a:p>
          <a:p>
            <a:r>
              <a:rPr lang="he-IL" sz="2000" b="1" dirty="0" smtClean="0">
                <a:solidFill>
                  <a:srgbClr val="C00000"/>
                </a:solidFill>
              </a:rPr>
              <a:t>תורם</a:t>
            </a:r>
          </a:p>
          <a:p>
            <a:r>
              <a:rPr lang="he-IL" sz="2000" b="1" dirty="0" smtClean="0">
                <a:solidFill>
                  <a:srgbClr val="C00000"/>
                </a:solidFill>
              </a:rPr>
              <a:t>סדרה</a:t>
            </a:r>
            <a:endParaRPr lang="he-IL" sz="2000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5943" y="2286593"/>
            <a:ext cx="2090057" cy="286232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r>
              <a:rPr lang="he-IL" sz="2000" b="1" dirty="0" smtClean="0">
                <a:solidFill>
                  <a:srgbClr val="C00000"/>
                </a:solidFill>
              </a:rPr>
              <a:t>לחיצה על סוג החומר מאפשרת לבחור</a:t>
            </a:r>
          </a:p>
          <a:p>
            <a:r>
              <a:rPr lang="he-IL" sz="2000" b="1" dirty="0" smtClean="0">
                <a:solidFill>
                  <a:srgbClr val="C00000"/>
                </a:solidFill>
              </a:rPr>
              <a:t>ספרים</a:t>
            </a:r>
          </a:p>
          <a:p>
            <a:r>
              <a:rPr lang="he-IL" sz="2000" b="1" dirty="0" smtClean="0">
                <a:solidFill>
                  <a:srgbClr val="C00000"/>
                </a:solidFill>
              </a:rPr>
              <a:t>מאמרים</a:t>
            </a:r>
          </a:p>
          <a:p>
            <a:r>
              <a:rPr lang="he-IL" sz="2000" b="1" dirty="0" smtClean="0">
                <a:solidFill>
                  <a:srgbClr val="C00000"/>
                </a:solidFill>
              </a:rPr>
              <a:t>כתבי עת</a:t>
            </a:r>
          </a:p>
          <a:p>
            <a:r>
              <a:rPr lang="he-IL" sz="2000" b="1" dirty="0" smtClean="0">
                <a:solidFill>
                  <a:srgbClr val="C00000"/>
                </a:solidFill>
              </a:rPr>
              <a:t>תמונות </a:t>
            </a:r>
          </a:p>
          <a:p>
            <a:r>
              <a:rPr lang="he-IL" sz="2000" b="1" dirty="0" err="1" smtClean="0">
                <a:solidFill>
                  <a:srgbClr val="C00000"/>
                </a:solidFill>
              </a:rPr>
              <a:t>דיוידי</a:t>
            </a:r>
            <a:endParaRPr lang="he-IL" sz="2000" b="1" dirty="0" smtClean="0">
              <a:solidFill>
                <a:srgbClr val="C00000"/>
              </a:solidFill>
            </a:endParaRPr>
          </a:p>
          <a:p>
            <a:r>
              <a:rPr lang="he-IL" sz="2000" b="1" dirty="0" smtClean="0">
                <a:solidFill>
                  <a:srgbClr val="C00000"/>
                </a:solidFill>
              </a:rPr>
              <a:t>מפות</a:t>
            </a:r>
            <a:endParaRPr lang="he-IL" sz="2000" b="1" dirty="0">
              <a:solidFill>
                <a:srgbClr val="C00000"/>
              </a:solidFill>
            </a:endParaRPr>
          </a:p>
        </p:txBody>
      </p:sp>
      <p:cxnSp>
        <p:nvCxnSpPr>
          <p:cNvPr id="9" name="Straight Arrow Connector 16"/>
          <p:cNvCxnSpPr/>
          <p:nvPr/>
        </p:nvCxnSpPr>
        <p:spPr>
          <a:xfrm flipH="1" flipV="1">
            <a:off x="9704516" y="3574782"/>
            <a:ext cx="846807" cy="13394"/>
          </a:xfrm>
          <a:prstGeom prst="straightConnector1">
            <a:avLst/>
          </a:prstGeom>
          <a:ln w="41275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6"/>
          <p:cNvCxnSpPr/>
          <p:nvPr/>
        </p:nvCxnSpPr>
        <p:spPr>
          <a:xfrm>
            <a:off x="2286000" y="3555519"/>
            <a:ext cx="930729" cy="19263"/>
          </a:xfrm>
          <a:prstGeom prst="straightConnector1">
            <a:avLst/>
          </a:prstGeom>
          <a:ln w="41275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06185" y="5437784"/>
            <a:ext cx="5976258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b="1" dirty="0" smtClean="0"/>
              <a:t>בסוגי החומר - אם נבחר ספרים יגיעו רק ספרים , אם מאמרים שהם באוסף הספרייה יגיעו תדפיסים, אם נחפש כתבי עת ההפניה תהייה לשמות כתבי עת וכן הלאה</a:t>
            </a:r>
            <a:endParaRPr lang="he-IL" sz="2000" b="1" dirty="0"/>
          </a:p>
        </p:txBody>
      </p:sp>
    </p:spTree>
    <p:extLst>
      <p:ext uri="{BB962C8B-B14F-4D97-AF65-F5344CB8AC3E}">
        <p14:creationId xmlns:p14="http://schemas.microsoft.com/office/powerpoint/2010/main" val="1499412947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632</TotalTime>
  <Words>655</Words>
  <Application>Microsoft Office PowerPoint</Application>
  <PresentationFormat>מסך רחב</PresentationFormat>
  <Paragraphs>148</Paragraphs>
  <Slides>14</Slides>
  <Notes>14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6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Huji</vt:lpstr>
      <vt:lpstr>Times New Roman</vt:lpstr>
      <vt:lpstr>Wingdings</vt:lpstr>
      <vt:lpstr>ערכת נושא Office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סמדי מלמד</dc:creator>
  <cp:lastModifiedBy>סמדי מלמד</cp:lastModifiedBy>
  <cp:revision>72</cp:revision>
  <dcterms:created xsi:type="dcterms:W3CDTF">2019-01-21T12:28:04Z</dcterms:created>
  <dcterms:modified xsi:type="dcterms:W3CDTF">2020-08-19T10:05:47Z</dcterms:modified>
</cp:coreProperties>
</file>