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61" r:id="rId2"/>
    <p:sldId id="258" r:id="rId3"/>
    <p:sldId id="275" r:id="rId4"/>
    <p:sldId id="276" r:id="rId5"/>
    <p:sldId id="277" r:id="rId6"/>
    <p:sldId id="278" r:id="rId7"/>
    <p:sldId id="279" r:id="rId8"/>
    <p:sldId id="281" r:id="rId9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סמדי מלמד" initials="סמ" lastIdx="2" clrIdx="0">
    <p:extLst>
      <p:ext uri="{19B8F6BF-5375-455C-9EA6-DF929625EA0E}">
        <p15:presenceInfo xmlns:p15="http://schemas.microsoft.com/office/powerpoint/2012/main" userId="S-1-5-21-220523388-1085031214-1644491937-11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D8DD"/>
    <a:srgbClr val="C8CED6"/>
    <a:srgbClr val="30C041"/>
    <a:srgbClr val="57D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984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1016CA1-94BB-4196-895F-75C94EE5F480}" type="datetimeFigureOut">
              <a:rPr lang="he-IL" smtClean="0"/>
              <a:t>כ"ה/תשרי/תש"פ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95C8FC7-BD7F-4854-9FF5-9660BA98BA4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646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C8FC7-BD7F-4854-9FF5-9660BA98BA4A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14317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C8FC7-BD7F-4854-9FF5-9660BA98BA4A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78984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C8FC7-BD7F-4854-9FF5-9660BA98BA4A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7656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C8FC7-BD7F-4854-9FF5-9660BA98BA4A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33696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C8FC7-BD7F-4854-9FF5-9660BA98BA4A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88349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C8FC7-BD7F-4854-9FF5-9660BA98BA4A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0958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C8FC7-BD7F-4854-9FF5-9660BA98BA4A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284813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C8FC7-BD7F-4854-9FF5-9660BA98BA4A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61443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AEBE-53CC-4F23-B5F7-61537FA7B0AE}" type="datetimeFigureOut">
              <a:rPr lang="he-IL" smtClean="0"/>
              <a:t>כ"ה/תשרי/תש"פ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39C80-B9B7-4C32-99A9-1C8C23426A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3966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AEBE-53CC-4F23-B5F7-61537FA7B0AE}" type="datetimeFigureOut">
              <a:rPr lang="he-IL" smtClean="0"/>
              <a:t>כ"ה/תשרי/תש"פ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39C80-B9B7-4C32-99A9-1C8C23426A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7262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AEBE-53CC-4F23-B5F7-61537FA7B0AE}" type="datetimeFigureOut">
              <a:rPr lang="he-IL" smtClean="0"/>
              <a:t>כ"ה/תשרי/תש"פ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39C80-B9B7-4C32-99A9-1C8C23426A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4676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AEBE-53CC-4F23-B5F7-61537FA7B0AE}" type="datetimeFigureOut">
              <a:rPr lang="he-IL" smtClean="0"/>
              <a:t>כ"ה/תשרי/תש"פ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39C80-B9B7-4C32-99A9-1C8C23426A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04133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AEBE-53CC-4F23-B5F7-61537FA7B0AE}" type="datetimeFigureOut">
              <a:rPr lang="he-IL" smtClean="0"/>
              <a:t>כ"ה/תשרי/תש"פ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39C80-B9B7-4C32-99A9-1C8C23426A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363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AEBE-53CC-4F23-B5F7-61537FA7B0AE}" type="datetimeFigureOut">
              <a:rPr lang="he-IL" smtClean="0"/>
              <a:t>כ"ה/תשרי/תש"פ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39C80-B9B7-4C32-99A9-1C8C23426A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279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AEBE-53CC-4F23-B5F7-61537FA7B0AE}" type="datetimeFigureOut">
              <a:rPr lang="he-IL" smtClean="0"/>
              <a:t>כ"ה/תשרי/תש"פ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39C80-B9B7-4C32-99A9-1C8C23426A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3046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AEBE-53CC-4F23-B5F7-61537FA7B0AE}" type="datetimeFigureOut">
              <a:rPr lang="he-IL" smtClean="0"/>
              <a:t>כ"ה/תשרי/תש"פ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39C80-B9B7-4C32-99A9-1C8C23426A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249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AEBE-53CC-4F23-B5F7-61537FA7B0AE}" type="datetimeFigureOut">
              <a:rPr lang="he-IL" smtClean="0"/>
              <a:t>כ"ה/תשרי/תש"פ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39C80-B9B7-4C32-99A9-1C8C23426A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56081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AEBE-53CC-4F23-B5F7-61537FA7B0AE}" type="datetimeFigureOut">
              <a:rPr lang="he-IL" smtClean="0"/>
              <a:t>כ"ה/תשרי/תש"פ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39C80-B9B7-4C32-99A9-1C8C23426A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22735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AEBE-53CC-4F23-B5F7-61537FA7B0AE}" type="datetimeFigureOut">
              <a:rPr lang="he-IL" smtClean="0"/>
              <a:t>כ"ה/תשרי/תש"פ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39C80-B9B7-4C32-99A9-1C8C23426A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775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1AEBE-53CC-4F23-B5F7-61537FA7B0AE}" type="datetimeFigureOut">
              <a:rPr lang="he-IL" smtClean="0"/>
              <a:t>כ"ה/תשרי/תש"פ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39C80-B9B7-4C32-99A9-1C8C23426A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4681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CED6">
            <a:alpha val="5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516" y="5210929"/>
            <a:ext cx="2286198" cy="1432684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984299" y="590022"/>
            <a:ext cx="9247316" cy="945243"/>
          </a:xfrm>
          <a:prstGeom prst="rect">
            <a:avLst/>
          </a:prstGeom>
        </p:spPr>
        <p:txBody>
          <a:bodyPr vert="horz" lIns="91440" tIns="45720" rIns="91440" bIns="45720" rtlCol="1" anchor="b">
            <a:normAutofit fontScale="55000" lnSpcReduction="20000"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8000" b="1" dirty="0">
                <a:latin typeface="Arial" panose="020B0604020202020204" pitchFamily="34" charset="0"/>
                <a:cs typeface="Arial" panose="020B0604020202020204" pitchFamily="34" charset="0"/>
              </a:rPr>
              <a:t>הספרייה במכללה האקדמית כנרת</a:t>
            </a:r>
          </a:p>
          <a:p>
            <a:pPr algn="r"/>
            <a:r>
              <a:rPr lang="he-IL" b="1" dirty="0">
                <a:latin typeface="Arial" panose="020B0604020202020204" pitchFamily="34" charset="0"/>
                <a:cs typeface="Arial" panose="020B0604020202020204" pitchFamily="34" charset="0"/>
              </a:rPr>
              <a:t>         קורס הכרת הספרייה ומשאביה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10343" y="1567543"/>
            <a:ext cx="8229600" cy="529045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110343" y="1783443"/>
            <a:ext cx="10018914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400" dirty="0" smtClean="0"/>
              <a:t>התמצאות במבנה הספרייה וגישה אל הקטלוג.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400" dirty="0" smtClean="0"/>
              <a:t>קטלוג הספרייה </a:t>
            </a:r>
            <a:r>
              <a:rPr lang="he-IL" sz="2400" dirty="0" err="1" smtClean="0"/>
              <a:t>חסמב"א</a:t>
            </a:r>
            <a:r>
              <a:rPr lang="he-IL" sz="2400" dirty="0" smtClean="0"/>
              <a:t> – כרטיס קורא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400" dirty="0" smtClean="0"/>
              <a:t>קטלוג הספרייה </a:t>
            </a:r>
            <a:r>
              <a:rPr lang="he-IL" sz="2400" dirty="0" err="1" smtClean="0"/>
              <a:t>חסמב"א</a:t>
            </a:r>
            <a:r>
              <a:rPr lang="he-IL" sz="2400" dirty="0" smtClean="0"/>
              <a:t> – חיפושים השאלות והזמנות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he-IL" sz="2400" b="1" dirty="0" smtClean="0">
                <a:solidFill>
                  <a:srgbClr val="FF0000"/>
                </a:solidFill>
              </a:rPr>
              <a:t>קטלוג הספרייה </a:t>
            </a:r>
            <a:r>
              <a:rPr lang="he-IL" sz="2400" b="1" dirty="0" err="1" smtClean="0">
                <a:solidFill>
                  <a:srgbClr val="FF0000"/>
                </a:solidFill>
              </a:rPr>
              <a:t>חסמב"א</a:t>
            </a:r>
            <a:r>
              <a:rPr lang="he-IL" sz="2400" b="1" dirty="0" smtClean="0">
                <a:solidFill>
                  <a:srgbClr val="FF0000"/>
                </a:solidFill>
              </a:rPr>
              <a:t> - מציאת כתב עת, סרט, מפות</a:t>
            </a:r>
            <a:endParaRPr lang="he-IL" sz="2400" b="1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400" dirty="0" smtClean="0"/>
              <a:t>קטלוג הספרייה </a:t>
            </a:r>
            <a:r>
              <a:rPr lang="he-IL" sz="2400" dirty="0" err="1" smtClean="0"/>
              <a:t>חסמב"א</a:t>
            </a:r>
            <a:r>
              <a:rPr lang="he-IL" sz="2400" dirty="0" smtClean="0"/>
              <a:t> – מאגרי מידע,  כולל גישה מהבית וממכשירים ניידים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400" dirty="0" smtClean="0"/>
              <a:t>הספרייה בחיי הסטודנט</a:t>
            </a:r>
          </a:p>
          <a:p>
            <a:endParaRPr lang="he-IL" sz="2400" dirty="0" smtClean="0"/>
          </a:p>
        </p:txBody>
      </p:sp>
    </p:spTree>
    <p:extLst>
      <p:ext uri="{BB962C8B-B14F-4D97-AF65-F5344CB8AC3E}">
        <p14:creationId xmlns:p14="http://schemas.microsoft.com/office/powerpoint/2010/main" val="2996917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CED6">
            <a:alpha val="5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516" y="5210929"/>
            <a:ext cx="2286198" cy="14326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03600" y="342900"/>
            <a:ext cx="66294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b="1" dirty="0">
                <a:solidFill>
                  <a:srgbClr val="C00000"/>
                </a:solidFill>
              </a:rPr>
              <a:t>חיפוש </a:t>
            </a:r>
            <a:r>
              <a:rPr lang="he-IL" sz="3200" b="1" dirty="0" smtClean="0">
                <a:solidFill>
                  <a:srgbClr val="C00000"/>
                </a:solidFill>
              </a:rPr>
              <a:t>בקטלוג </a:t>
            </a:r>
            <a:r>
              <a:rPr lang="he-IL" sz="3200" b="1" dirty="0">
                <a:solidFill>
                  <a:srgbClr val="C00000"/>
                </a:solidFill>
              </a:rPr>
              <a:t>הספרייה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88300" y="1536700"/>
            <a:ext cx="3416300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 smtClean="0"/>
              <a:t>קטלוג הספרייה או בשמו  </a:t>
            </a:r>
            <a:r>
              <a:rPr lang="he-IL" sz="2400" b="1" dirty="0" err="1" smtClean="0"/>
              <a:t>חסמב"א</a:t>
            </a:r>
            <a:endParaRPr lang="he-IL" sz="2400" b="1" dirty="0" smtClean="0"/>
          </a:p>
          <a:p>
            <a:r>
              <a:rPr lang="he-IL" sz="2400" b="1" dirty="0" smtClean="0"/>
              <a:t>ח </a:t>
            </a:r>
            <a:r>
              <a:rPr lang="he-IL" b="1" dirty="0" smtClean="0"/>
              <a:t>חיפוש</a:t>
            </a:r>
          </a:p>
          <a:p>
            <a:r>
              <a:rPr lang="he-IL" sz="2400" b="1" dirty="0" smtClean="0"/>
              <a:t>ס </a:t>
            </a:r>
            <a:r>
              <a:rPr lang="he-IL" b="1" dirty="0"/>
              <a:t>ספרים</a:t>
            </a:r>
          </a:p>
          <a:p>
            <a:r>
              <a:rPr lang="he-IL" sz="2400" b="1" dirty="0" smtClean="0"/>
              <a:t>מ </a:t>
            </a:r>
            <a:r>
              <a:rPr lang="he-IL" b="1" dirty="0"/>
              <a:t>מאמרים</a:t>
            </a:r>
          </a:p>
          <a:p>
            <a:r>
              <a:rPr lang="he-IL" sz="2400" b="1" dirty="0" smtClean="0"/>
              <a:t>ב </a:t>
            </a:r>
            <a:r>
              <a:rPr lang="he-IL" b="1" dirty="0"/>
              <a:t>בבת</a:t>
            </a:r>
          </a:p>
          <a:p>
            <a:r>
              <a:rPr lang="he-IL" sz="2400" b="1" dirty="0" smtClean="0"/>
              <a:t>א</a:t>
            </a:r>
            <a:r>
              <a:rPr lang="he-IL" b="1" dirty="0"/>
              <a:t> </a:t>
            </a:r>
            <a:r>
              <a:rPr lang="he-IL" b="1" dirty="0" smtClean="0"/>
              <a:t>אחת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75500" y="4389477"/>
            <a:ext cx="4462097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dirty="0" smtClean="0"/>
              <a:t>כשמו כן הוא מאפשר למצוא חומרי לימוד ועיון.</a:t>
            </a:r>
            <a:endParaRPr lang="he-IL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7675"/>
            <a:ext cx="7302321" cy="533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29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CED6">
            <a:alpha val="5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תמונה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08757"/>
            <a:ext cx="11507734" cy="3249243"/>
          </a:xfrm>
          <a:prstGeom prst="rect">
            <a:avLst/>
          </a:prstGeom>
        </p:spPr>
      </p:pic>
      <p:pic>
        <p:nvPicPr>
          <p:cNvPr id="4" name="תמונה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04516" y="5210929"/>
            <a:ext cx="2286198" cy="1432684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8267699" y="300124"/>
            <a:ext cx="3386315" cy="646265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4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חיפוש כתב עת</a:t>
            </a:r>
            <a:endParaRPr lang="he-IL" sz="4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10343" y="1567543"/>
            <a:ext cx="8229600" cy="529045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e-IL" dirty="0"/>
          </a:p>
        </p:txBody>
      </p:sp>
      <p:sp>
        <p:nvSpPr>
          <p:cNvPr id="2" name="TextBox 1"/>
          <p:cNvSpPr txBox="1"/>
          <p:nvPr/>
        </p:nvSpPr>
        <p:spPr>
          <a:xfrm>
            <a:off x="279400" y="963850"/>
            <a:ext cx="11206579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dirty="0" smtClean="0"/>
              <a:t>ישנם בספרייה שני סוגים של כתבי עת: מודפסים ומקוונים</a:t>
            </a:r>
          </a:p>
          <a:p>
            <a:r>
              <a:rPr lang="he-IL" sz="2000" dirty="0" smtClean="0"/>
              <a:t>חיפוש כתב עת מודפס זהה לחיפוש ספר. רושמים בשורת החיפוש את שם כתב העת  והקטלוג ישלח למיקום כתב העת על המדף בספרייה.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03622" y="2009555"/>
            <a:ext cx="33655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dirty="0" smtClean="0"/>
              <a:t>לדוגמא כתב העת מגמות. </a:t>
            </a:r>
            <a:endParaRPr lang="he-IL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485909" y="2440192"/>
            <a:ext cx="407264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dirty="0" smtClean="0"/>
              <a:t>כתב עת זה מצוי בספרייה בצורה מודפסת מיום הוצאתו לאור ועד החוברת האחרונה והמעודכנת ביותר</a:t>
            </a:r>
            <a:endParaRPr lang="he-IL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996904" y="2440192"/>
            <a:ext cx="407264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dirty="0" smtClean="0"/>
              <a:t>וכן בצורה מקוונת  מיום הוצאתו לאור ועד 5 שנים אחורה.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84600" y="6274281"/>
            <a:ext cx="13081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>
                <a:solidFill>
                  <a:srgbClr val="FF0000"/>
                </a:solidFill>
              </a:rPr>
              <a:t>מצאי מודפס</a:t>
            </a:r>
            <a:endParaRPr lang="he-IL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30"/>
          <p:cNvCxnSpPr/>
          <p:nvPr/>
        </p:nvCxnSpPr>
        <p:spPr>
          <a:xfrm>
            <a:off x="5245100" y="6515100"/>
            <a:ext cx="2737757" cy="14213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8432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CED6">
            <a:alpha val="5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516" y="5210929"/>
            <a:ext cx="2286198" cy="1432684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110343" y="1567543"/>
            <a:ext cx="8229600" cy="529045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e-IL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339943" y="300124"/>
            <a:ext cx="2314071" cy="646265"/>
          </a:xfrm>
          <a:prstGeom prst="rect">
            <a:avLst/>
          </a:prstGeom>
        </p:spPr>
        <p:txBody>
          <a:bodyPr vert="horz" lIns="91440" tIns="45720" rIns="91440" bIns="45720" rtlCol="1" anchor="b">
            <a:normAutofit fontScale="62500" lnSpcReduction="20000"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4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חיפוש כתב עת</a:t>
            </a:r>
          </a:p>
          <a:p>
            <a:pPr algn="r"/>
            <a:r>
              <a:rPr lang="he-IL" sz="4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באנגלית</a:t>
            </a:r>
            <a:endParaRPr lang="he-IL" sz="4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5770" y="244104"/>
            <a:ext cx="8378867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dirty="0" smtClean="0"/>
              <a:t>למציאת כתב עת באנגלית וגישה אליו ניתן ב 2 דרכים</a:t>
            </a:r>
          </a:p>
          <a:p>
            <a:r>
              <a:rPr lang="he-IL" sz="2000" dirty="0" smtClean="0"/>
              <a:t>א. כתיבת שם כתב העת בחיפוש  כפי שעשיתם במציאת ספר או כתב עת בעברית</a:t>
            </a:r>
          </a:p>
          <a:p>
            <a:r>
              <a:rPr lang="he-IL" sz="2000" dirty="0" smtClean="0"/>
              <a:t>ב. מציאת כתב עת אלקטרוני  בחלק העליון של המסך  </a:t>
            </a:r>
            <a:endParaRPr lang="he-IL" sz="2000" dirty="0"/>
          </a:p>
        </p:txBody>
      </p:sp>
      <p:pic>
        <p:nvPicPr>
          <p:cNvPr id="8" name="תמונה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409699"/>
            <a:ext cx="8420100" cy="544830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43799" y="1880921"/>
            <a:ext cx="420915" cy="36933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 smtClean="0"/>
              <a:t>א</a:t>
            </a:r>
            <a:endParaRPr lang="he-IL" dirty="0"/>
          </a:p>
        </p:txBody>
      </p:sp>
      <p:sp>
        <p:nvSpPr>
          <p:cNvPr id="10" name="TextBox 9"/>
          <p:cNvSpPr txBox="1"/>
          <p:nvPr/>
        </p:nvSpPr>
        <p:spPr>
          <a:xfrm>
            <a:off x="4325602" y="1880921"/>
            <a:ext cx="573315" cy="36933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 smtClean="0"/>
              <a:t>ב</a:t>
            </a:r>
            <a:endParaRPr lang="he-IL" dirty="0"/>
          </a:p>
        </p:txBody>
      </p:sp>
      <p:cxnSp>
        <p:nvCxnSpPr>
          <p:cNvPr id="11" name="Straight Arrow Connector 30"/>
          <p:cNvCxnSpPr/>
          <p:nvPr/>
        </p:nvCxnSpPr>
        <p:spPr>
          <a:xfrm>
            <a:off x="4525272" y="1659493"/>
            <a:ext cx="86987" cy="221428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אליפסה 15"/>
          <p:cNvSpPr/>
          <p:nvPr/>
        </p:nvSpPr>
        <p:spPr>
          <a:xfrm>
            <a:off x="6629399" y="2442527"/>
            <a:ext cx="914399" cy="42887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TextBox 16"/>
          <p:cNvSpPr txBox="1"/>
          <p:nvPr/>
        </p:nvSpPr>
        <p:spPr>
          <a:xfrm>
            <a:off x="8654143" y="3071883"/>
            <a:ext cx="3336571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dirty="0" smtClean="0"/>
              <a:t>חיפוש רגיל הניב 1215 תוצאות .</a:t>
            </a:r>
          </a:p>
          <a:p>
            <a:r>
              <a:rPr lang="he-IL" sz="2000" dirty="0" smtClean="0"/>
              <a:t>ניתן לצמצם את התוצאות על ידי  כתיבת החיפוש במירכאות וכן סינון לסוג החומר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819580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CED6">
            <a:alpha val="5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516" y="5210929"/>
            <a:ext cx="2286198" cy="1432684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110343" y="1567543"/>
            <a:ext cx="8229600" cy="529045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e-IL" dirty="0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 rotWithShape="1">
          <a:blip r:embed="rId4"/>
          <a:srcRect t="11379" b="5120"/>
          <a:stretch/>
        </p:blipFill>
        <p:spPr>
          <a:xfrm>
            <a:off x="0" y="0"/>
            <a:ext cx="9081359" cy="6066432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9339943" y="300124"/>
            <a:ext cx="2314071" cy="646265"/>
          </a:xfrm>
          <a:prstGeom prst="rect">
            <a:avLst/>
          </a:prstGeom>
        </p:spPr>
        <p:txBody>
          <a:bodyPr vert="horz" lIns="91440" tIns="45720" rIns="91440" bIns="45720" rtlCol="1" anchor="b">
            <a:normAutofit fontScale="62500" lnSpcReduction="20000"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4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חיפוש כתב עת</a:t>
            </a:r>
          </a:p>
          <a:p>
            <a:pPr algn="r"/>
            <a:r>
              <a:rPr lang="he-IL" sz="4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באנגלית</a:t>
            </a:r>
            <a:endParaRPr lang="he-IL" sz="4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10650" y="1059711"/>
            <a:ext cx="2572655" cy="10156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1">
            <a:spAutoFit/>
          </a:bodyPr>
          <a:lstStyle/>
          <a:p>
            <a:r>
              <a:rPr lang="he-IL" sz="2000" b="1" dirty="0">
                <a:solidFill>
                  <a:schemeClr val="bg2">
                    <a:lumMod val="50000"/>
                  </a:schemeClr>
                </a:solidFill>
                <a:latin typeface="Huji" pitchFamily="50" charset="-79"/>
              </a:rPr>
              <a:t>חיפוש במירכאות יצמצם מאוד את מספר התוצאות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497495" y="2258156"/>
            <a:ext cx="2128257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קיבלנו כאן 59 תוצאות </a:t>
            </a:r>
          </a:p>
          <a:p>
            <a:r>
              <a:rPr lang="he-IL" dirty="0" smtClean="0"/>
              <a:t>וסוג החומר מראה שיש 56 כתבי עת</a:t>
            </a:r>
            <a:endParaRPr lang="he-IL" dirty="0"/>
          </a:p>
        </p:txBody>
      </p:sp>
      <p:sp>
        <p:nvSpPr>
          <p:cNvPr id="11" name="אליפסה 10"/>
          <p:cNvSpPr/>
          <p:nvPr/>
        </p:nvSpPr>
        <p:spPr>
          <a:xfrm>
            <a:off x="7217229" y="1059711"/>
            <a:ext cx="929294" cy="3282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אליפסה 11"/>
          <p:cNvSpPr/>
          <p:nvPr/>
        </p:nvSpPr>
        <p:spPr>
          <a:xfrm>
            <a:off x="1866900" y="3883730"/>
            <a:ext cx="929294" cy="3282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1378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CED6">
            <a:alpha val="5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תמונה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6927"/>
            <a:ext cx="9323329" cy="3605843"/>
          </a:xfrm>
          <a:prstGeom prst="rect">
            <a:avLst/>
          </a:prstGeom>
        </p:spPr>
      </p:pic>
      <p:pic>
        <p:nvPicPr>
          <p:cNvPr id="4" name="תמונה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04516" y="5210929"/>
            <a:ext cx="2286198" cy="1432684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110343" y="1567543"/>
            <a:ext cx="8229600" cy="529045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e-IL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339943" y="300124"/>
            <a:ext cx="2314071" cy="646265"/>
          </a:xfrm>
          <a:prstGeom prst="rect">
            <a:avLst/>
          </a:prstGeom>
        </p:spPr>
        <p:txBody>
          <a:bodyPr vert="horz" lIns="91440" tIns="45720" rIns="91440" bIns="45720" rtlCol="1" anchor="b">
            <a:normAutofit fontScale="62500" lnSpcReduction="20000"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4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חיפוש כתב עת</a:t>
            </a:r>
          </a:p>
          <a:p>
            <a:pPr algn="r"/>
            <a:r>
              <a:rPr lang="he-IL" sz="4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באנגלית</a:t>
            </a:r>
            <a:endParaRPr lang="he-IL" sz="4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70471" y="1336710"/>
            <a:ext cx="3320243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dirty="0" smtClean="0"/>
              <a:t>אפשרות ב </a:t>
            </a:r>
          </a:p>
          <a:p>
            <a:r>
              <a:rPr lang="he-IL" sz="2000" dirty="0" smtClean="0"/>
              <a:t>חיפוש מהחלק העליון של המסך</a:t>
            </a:r>
          </a:p>
          <a:p>
            <a:r>
              <a:rPr lang="he-IL" sz="2000" dirty="0" smtClean="0"/>
              <a:t>פס הניווט הראשי </a:t>
            </a:r>
          </a:p>
          <a:p>
            <a:endParaRPr lang="he-IL" sz="2000" dirty="0" smtClean="0"/>
          </a:p>
          <a:p>
            <a:r>
              <a:rPr lang="he-IL" sz="2000" dirty="0" smtClean="0"/>
              <a:t>גם כאן שם כתב העת במירכאות יביא תוצאה מדויקת</a:t>
            </a:r>
            <a:endParaRPr lang="he-IL" sz="2000" dirty="0"/>
          </a:p>
        </p:txBody>
      </p:sp>
      <p:sp>
        <p:nvSpPr>
          <p:cNvPr id="14" name="אליפסה 13"/>
          <p:cNvSpPr/>
          <p:nvPr/>
        </p:nvSpPr>
        <p:spPr>
          <a:xfrm>
            <a:off x="4200452" y="743717"/>
            <a:ext cx="2415100" cy="1331657"/>
          </a:xfrm>
          <a:prstGeom prst="ellipse">
            <a:avLst/>
          </a:prstGeom>
          <a:noFill/>
          <a:ln w="222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extBox 1"/>
          <p:cNvSpPr txBox="1"/>
          <p:nvPr/>
        </p:nvSpPr>
        <p:spPr>
          <a:xfrm>
            <a:off x="2383971" y="4405131"/>
            <a:ext cx="8997664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dirty="0" smtClean="0"/>
              <a:t>לחיצה על שם כתב העת  כמו ספר ייתן את הרשומה המלאה</a:t>
            </a:r>
          </a:p>
          <a:p>
            <a:r>
              <a:rPr lang="he-IL" sz="2000" dirty="0" smtClean="0"/>
              <a:t>לחיצה על המונח גישה מקוונת יבקש הזדהות והשתייכות מוסדית  ( שם משתמש וסיסמא  ) </a:t>
            </a:r>
          </a:p>
          <a:p>
            <a:r>
              <a:rPr lang="he-IL" sz="2000" dirty="0" smtClean="0"/>
              <a:t>לאחר ההזדהות תינתן גישה את כתב העת. </a:t>
            </a:r>
            <a:endParaRPr lang="he-IL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473529" y="5613155"/>
            <a:ext cx="614202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 smtClean="0"/>
              <a:t>הזדהות והשתייכות מוסדית = שם משתמש וסיסמא </a:t>
            </a:r>
          </a:p>
          <a:p>
            <a:pPr algn="ctr"/>
            <a:r>
              <a:rPr lang="he-IL" sz="2400" b="1" dirty="0" smtClean="0"/>
              <a:t>כשם המשתמש בפורטל הסטודנט</a:t>
            </a:r>
            <a:endParaRPr lang="he-IL" sz="2400" b="1" dirty="0"/>
          </a:p>
        </p:txBody>
      </p:sp>
    </p:spTree>
    <p:extLst>
      <p:ext uri="{BB962C8B-B14F-4D97-AF65-F5344CB8AC3E}">
        <p14:creationId xmlns:p14="http://schemas.microsoft.com/office/powerpoint/2010/main" val="2907746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CED6">
            <a:alpha val="5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516" y="5210929"/>
            <a:ext cx="2286198" cy="1432684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110343" y="1567543"/>
            <a:ext cx="8229600" cy="529045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e-IL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339943" y="300124"/>
            <a:ext cx="2314071" cy="646265"/>
          </a:xfrm>
          <a:prstGeom prst="rect">
            <a:avLst/>
          </a:prstGeom>
        </p:spPr>
        <p:txBody>
          <a:bodyPr vert="horz" lIns="91440" tIns="45720" rIns="91440" bIns="45720" rtlCol="1" anchor="b">
            <a:normAutofit fontScale="85000" lnSpcReduction="10000"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4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חיפוש מפות</a:t>
            </a:r>
            <a:endParaRPr lang="he-IL" sz="4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0"/>
            <a:ext cx="770629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225643" y="1436914"/>
            <a:ext cx="2428371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dirty="0" smtClean="0"/>
              <a:t>רושמים בתיבת החיפוש את שם האזור אותו מחפשים</a:t>
            </a:r>
          </a:p>
          <a:p>
            <a:endParaRPr lang="he-IL" sz="2000" dirty="0"/>
          </a:p>
          <a:p>
            <a:r>
              <a:rPr lang="he-IL" sz="2000" dirty="0" smtClean="0"/>
              <a:t>פותחים את סוג החומר</a:t>
            </a:r>
          </a:p>
          <a:p>
            <a:r>
              <a:rPr lang="he-IL" sz="2000" dirty="0" smtClean="0"/>
              <a:t>ומסננים למפות </a:t>
            </a:r>
            <a:endParaRPr lang="he-IL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9535886" y="3657600"/>
            <a:ext cx="211812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החיפוש כנרת </a:t>
            </a:r>
          </a:p>
          <a:p>
            <a:r>
              <a:rPr lang="he-IL" dirty="0" smtClean="0"/>
              <a:t>נותן 3273 תוצאות </a:t>
            </a:r>
          </a:p>
          <a:p>
            <a:r>
              <a:rPr lang="he-IL" dirty="0" smtClean="0"/>
              <a:t>מתוכן 90 מפות</a:t>
            </a:r>
            <a:endParaRPr lang="he-IL" dirty="0"/>
          </a:p>
        </p:txBody>
      </p:sp>
      <p:sp>
        <p:nvSpPr>
          <p:cNvPr id="7" name="אליפסה 6"/>
          <p:cNvSpPr/>
          <p:nvPr/>
        </p:nvSpPr>
        <p:spPr>
          <a:xfrm>
            <a:off x="7282145" y="571834"/>
            <a:ext cx="1338545" cy="4238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אליפסה 11"/>
          <p:cNvSpPr/>
          <p:nvPr/>
        </p:nvSpPr>
        <p:spPr>
          <a:xfrm>
            <a:off x="1608364" y="4787054"/>
            <a:ext cx="1338545" cy="4238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TextBox 8"/>
          <p:cNvSpPr txBox="1"/>
          <p:nvPr/>
        </p:nvSpPr>
        <p:spPr>
          <a:xfrm>
            <a:off x="416378" y="4811388"/>
            <a:ext cx="119198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>
                <a:solidFill>
                  <a:srgbClr val="FF0000"/>
                </a:solidFill>
              </a:rPr>
              <a:t>מפות</a:t>
            </a:r>
            <a:endParaRPr lang="he-I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673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CED6">
            <a:alpha val="5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516" y="5210929"/>
            <a:ext cx="2286198" cy="1432684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9339943" y="300124"/>
            <a:ext cx="2314071" cy="646265"/>
          </a:xfrm>
          <a:prstGeom prst="rect">
            <a:avLst/>
          </a:prstGeom>
        </p:spPr>
        <p:txBody>
          <a:bodyPr vert="horz" lIns="91440" tIns="45720" rIns="91440" bIns="45720" rtlCol="1" anchor="b">
            <a:normAutofit fontScale="77500" lnSpcReduction="20000"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4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חיפוש סרטים</a:t>
            </a:r>
            <a:endParaRPr lang="he-IL" sz="4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 rotWithShape="1">
          <a:blip r:embed="rId4"/>
          <a:srcRect l="11437" t="16692" r="8823" b="4660"/>
          <a:stretch/>
        </p:blipFill>
        <p:spPr>
          <a:xfrm>
            <a:off x="6667500" y="1260779"/>
            <a:ext cx="5323214" cy="4200221"/>
          </a:xfrm>
          <a:prstGeom prst="rect">
            <a:avLst/>
          </a:prstGeom>
        </p:spPr>
      </p:pic>
      <p:pic>
        <p:nvPicPr>
          <p:cNvPr id="3" name="תמונה 2"/>
          <p:cNvPicPr>
            <a:picLocks noChangeAspect="1"/>
          </p:cNvPicPr>
          <p:nvPr/>
        </p:nvPicPr>
        <p:blipFill rotWithShape="1">
          <a:blip r:embed="rId5"/>
          <a:srcRect t="4482"/>
          <a:stretch/>
        </p:blipFill>
        <p:spPr>
          <a:xfrm>
            <a:off x="25732" y="2171700"/>
            <a:ext cx="6216881" cy="46863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47107" y="364821"/>
            <a:ext cx="628409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/>
              <a:t>בבואך לחפש סרט ניתן לרשום את שמו או חלק מהשם בשדה החיפוש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2311400" y="812800"/>
            <a:ext cx="6019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ניתן לסנן את סוג החומר לאור קולי ולמצוא את הסרטים המבוקשים</a:t>
            </a:r>
            <a:endParaRPr lang="he-IL" dirty="0"/>
          </a:p>
        </p:txBody>
      </p:sp>
      <p:sp>
        <p:nvSpPr>
          <p:cNvPr id="10" name="TextBox 9"/>
          <p:cNvSpPr txBox="1"/>
          <p:nvPr/>
        </p:nvSpPr>
        <p:spPr>
          <a:xfrm>
            <a:off x="279400" y="1646324"/>
            <a:ext cx="596321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אפשרות נוספת בחיפוש מתקדם לבחור בסוג החומר וידאו / די וי די</a:t>
            </a:r>
            <a:endParaRPr lang="he-IL" dirty="0"/>
          </a:p>
        </p:txBody>
      </p:sp>
      <p:cxnSp>
        <p:nvCxnSpPr>
          <p:cNvPr id="11" name="Straight Arrow Connector 30"/>
          <p:cNvCxnSpPr/>
          <p:nvPr/>
        </p:nvCxnSpPr>
        <p:spPr>
          <a:xfrm>
            <a:off x="6045200" y="1260779"/>
            <a:ext cx="1435100" cy="2574621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מלבן 14"/>
          <p:cNvSpPr/>
          <p:nvPr/>
        </p:nvSpPr>
        <p:spPr>
          <a:xfrm>
            <a:off x="7480300" y="3835399"/>
            <a:ext cx="444500" cy="197757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2047107" y="2927827"/>
            <a:ext cx="708793" cy="288902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983261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371</Words>
  <Application>Microsoft Office PowerPoint</Application>
  <PresentationFormat>Widescreen</PresentationFormat>
  <Paragraphs>70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Huji</vt:lpstr>
      <vt:lpstr>Times New Roman</vt:lpstr>
      <vt:lpstr>Wingdings</vt:lpstr>
      <vt:lpstr>ערכת נושא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סמדי מלמד</dc:creator>
  <cp:lastModifiedBy>חוליאטה פרץ</cp:lastModifiedBy>
  <cp:revision>76</cp:revision>
  <dcterms:created xsi:type="dcterms:W3CDTF">2019-01-21T12:28:04Z</dcterms:created>
  <dcterms:modified xsi:type="dcterms:W3CDTF">2019-10-24T07:08:15Z</dcterms:modified>
</cp:coreProperties>
</file>