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71" r:id="rId4"/>
    <p:sldId id="272" r:id="rId5"/>
    <p:sldId id="276" r:id="rId6"/>
    <p:sldId id="274" r:id="rId7"/>
    <p:sldId id="275" r:id="rId8"/>
    <p:sldId id="257" r:id="rId9"/>
    <p:sldId id="258" r:id="rId10"/>
    <p:sldId id="259" r:id="rId11"/>
    <p:sldId id="260" r:id="rId12"/>
    <p:sldId id="261" r:id="rId13"/>
    <p:sldId id="262" r:id="rId14"/>
    <p:sldId id="263" r:id="rId15"/>
    <p:sldId id="265" r:id="rId16"/>
    <p:sldId id="266" r:id="rId17"/>
    <p:sldId id="267" r:id="rId18"/>
    <p:sldId id="268" r:id="rId19"/>
    <p:sldId id="269"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269540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302140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50831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427131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68776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156503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301204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216780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23370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170229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C726ECF1-587B-4EAA-9860-9769A78CA120}" type="datetimeFigureOut">
              <a:rPr lang="he-IL" smtClean="0"/>
              <a:t>כ"ז/חשון/תשע"ט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12C380C-C82E-42AB-BD37-3E82F60B42EA}" type="slidenum">
              <a:rPr lang="he-IL" smtClean="0"/>
              <a:t>‹#›</a:t>
            </a:fld>
            <a:endParaRPr lang="he-IL"/>
          </a:p>
        </p:txBody>
      </p:sp>
    </p:spTree>
    <p:extLst>
      <p:ext uri="{BB962C8B-B14F-4D97-AF65-F5344CB8AC3E}">
        <p14:creationId xmlns:p14="http://schemas.microsoft.com/office/powerpoint/2010/main" val="12243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726ECF1-587B-4EAA-9860-9769A78CA120}" type="datetimeFigureOut">
              <a:rPr lang="he-IL" smtClean="0"/>
              <a:t>כ"ז/חשון/תשע"ט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2C380C-C82E-42AB-BD37-3E82F60B42EA}" type="slidenum">
              <a:rPr lang="he-IL" smtClean="0"/>
              <a:t>‹#›</a:t>
            </a:fld>
            <a:endParaRPr lang="he-IL"/>
          </a:p>
        </p:txBody>
      </p:sp>
    </p:spTree>
    <p:extLst>
      <p:ext uri="{BB962C8B-B14F-4D97-AF65-F5344CB8AC3E}">
        <p14:creationId xmlns:p14="http://schemas.microsoft.com/office/powerpoint/2010/main" val="70236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t="9548" b="6584"/>
          <a:stretch/>
        </p:blipFill>
        <p:spPr>
          <a:xfrm>
            <a:off x="103517" y="647577"/>
            <a:ext cx="11957538" cy="5641080"/>
          </a:xfrm>
          <a:prstGeom prst="rect">
            <a:avLst/>
          </a:prstGeom>
        </p:spPr>
      </p:pic>
      <p:sp>
        <p:nvSpPr>
          <p:cNvPr id="5" name="TextBox 4"/>
          <p:cNvSpPr txBox="1"/>
          <p:nvPr/>
        </p:nvSpPr>
        <p:spPr>
          <a:xfrm>
            <a:off x="103518" y="224287"/>
            <a:ext cx="11957538" cy="369332"/>
          </a:xfrm>
          <a:prstGeom prst="rect">
            <a:avLst/>
          </a:prstGeom>
          <a:noFill/>
        </p:spPr>
        <p:txBody>
          <a:bodyPr wrap="square" rtlCol="1">
            <a:spAutoFit/>
          </a:bodyPr>
          <a:lstStyle/>
          <a:p>
            <a:pPr algn="ctr"/>
            <a:r>
              <a:rPr lang="en-US" dirty="0" smtClean="0"/>
              <a:t>http://sachar.kinneret.ac.il/eHarmonyNew</a:t>
            </a:r>
            <a:endParaRPr lang="he-IL" dirty="0"/>
          </a:p>
        </p:txBody>
      </p:sp>
    </p:spTree>
    <p:extLst>
      <p:ext uri="{BB962C8B-B14F-4D97-AF65-F5344CB8AC3E}">
        <p14:creationId xmlns:p14="http://schemas.microsoft.com/office/powerpoint/2010/main" val="82091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18924" b="10529"/>
          <a:stretch/>
        </p:blipFill>
        <p:spPr>
          <a:xfrm>
            <a:off x="0" y="2019905"/>
            <a:ext cx="12192000" cy="4838095"/>
          </a:xfrm>
          <a:prstGeom prst="rect">
            <a:avLst/>
          </a:prstGeom>
        </p:spPr>
      </p:pic>
      <p:sp>
        <p:nvSpPr>
          <p:cNvPr id="3" name="TextBox 2"/>
          <p:cNvSpPr txBox="1"/>
          <p:nvPr/>
        </p:nvSpPr>
        <p:spPr>
          <a:xfrm>
            <a:off x="8389257" y="348343"/>
            <a:ext cx="3004457" cy="1477328"/>
          </a:xfrm>
          <a:prstGeom prst="rect">
            <a:avLst/>
          </a:prstGeom>
          <a:noFill/>
        </p:spPr>
        <p:txBody>
          <a:bodyPr wrap="square" rtlCol="1">
            <a:spAutoFit/>
          </a:bodyPr>
          <a:lstStyle/>
          <a:p>
            <a:r>
              <a:rPr lang="he-IL" dirty="0" smtClean="0"/>
              <a:t>תצוגת פעילות חודשית</a:t>
            </a:r>
          </a:p>
          <a:p>
            <a:r>
              <a:rPr lang="en-US" dirty="0" smtClean="0"/>
              <a:t>A</a:t>
            </a:r>
            <a:r>
              <a:rPr lang="he-IL" dirty="0" smtClean="0"/>
              <a:t> – תצוגת נוכחות לפי רשימה</a:t>
            </a:r>
          </a:p>
          <a:p>
            <a:r>
              <a:rPr lang="en-US" dirty="0" smtClean="0"/>
              <a:t>M</a:t>
            </a:r>
            <a:r>
              <a:rPr lang="he-IL" dirty="0" smtClean="0"/>
              <a:t> – תצוגת נוכחות חודשית</a:t>
            </a:r>
          </a:p>
          <a:p>
            <a:r>
              <a:rPr lang="en-US" dirty="0" smtClean="0"/>
              <a:t>W</a:t>
            </a:r>
            <a:r>
              <a:rPr lang="he-IL" dirty="0" smtClean="0"/>
              <a:t> – תצוגת נוכחות שבועית</a:t>
            </a:r>
          </a:p>
          <a:p>
            <a:r>
              <a:rPr lang="en-US" dirty="0" smtClean="0"/>
              <a:t>D</a:t>
            </a:r>
            <a:r>
              <a:rPr lang="he-IL" dirty="0" smtClean="0"/>
              <a:t> – תצוגת נוכחות יומית</a:t>
            </a:r>
            <a:endParaRPr lang="he-IL" dirty="0"/>
          </a:p>
        </p:txBody>
      </p:sp>
    </p:spTree>
    <p:extLst>
      <p:ext uri="{BB962C8B-B14F-4D97-AF65-F5344CB8AC3E}">
        <p14:creationId xmlns:p14="http://schemas.microsoft.com/office/powerpoint/2010/main" val="101295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2457" y="304800"/>
            <a:ext cx="7721600" cy="369332"/>
          </a:xfrm>
          <a:prstGeom prst="rect">
            <a:avLst/>
          </a:prstGeom>
          <a:noFill/>
        </p:spPr>
        <p:txBody>
          <a:bodyPr wrap="square" rtlCol="1">
            <a:spAutoFit/>
          </a:bodyPr>
          <a:lstStyle/>
          <a:p>
            <a:r>
              <a:rPr lang="he-IL" dirty="0" smtClean="0"/>
              <a:t>מסך זה מציג את הנוכחות, לגבי </a:t>
            </a:r>
            <a:r>
              <a:rPr lang="he-IL" dirty="0" err="1" smtClean="0"/>
              <a:t>העדרויות</a:t>
            </a:r>
            <a:r>
              <a:rPr lang="he-IL" dirty="0" smtClean="0"/>
              <a:t> שונות, חופשות, חגים, ימי גשר.</a:t>
            </a:r>
            <a:endParaRPr lang="he-IL" dirty="0"/>
          </a:p>
        </p:txBody>
      </p:sp>
      <p:pic>
        <p:nvPicPr>
          <p:cNvPr id="5" name="תמונה 4"/>
          <p:cNvPicPr>
            <a:picLocks noChangeAspect="1"/>
          </p:cNvPicPr>
          <p:nvPr/>
        </p:nvPicPr>
        <p:blipFill rotWithShape="1">
          <a:blip r:embed="rId2"/>
          <a:srcRect t="19347" b="10388"/>
          <a:stretch/>
        </p:blipFill>
        <p:spPr>
          <a:xfrm>
            <a:off x="0" y="2039256"/>
            <a:ext cx="12192000" cy="4818744"/>
          </a:xfrm>
          <a:prstGeom prst="rect">
            <a:avLst/>
          </a:prstGeom>
        </p:spPr>
      </p:pic>
      <p:sp>
        <p:nvSpPr>
          <p:cNvPr id="2" name="TextBox 1"/>
          <p:cNvSpPr txBox="1"/>
          <p:nvPr/>
        </p:nvSpPr>
        <p:spPr>
          <a:xfrm>
            <a:off x="752962" y="776377"/>
            <a:ext cx="10481095" cy="646331"/>
          </a:xfrm>
          <a:prstGeom prst="rect">
            <a:avLst/>
          </a:prstGeom>
          <a:noFill/>
        </p:spPr>
        <p:txBody>
          <a:bodyPr wrap="square" rtlCol="1">
            <a:spAutoFit/>
          </a:bodyPr>
          <a:lstStyle/>
          <a:p>
            <a:r>
              <a:rPr lang="he-IL" dirty="0" smtClean="0"/>
              <a:t>תיקוני עדכונים, כניסה מאוחרת, מחלות, חופשות, יבוצעו אך ורק דרך שרונה. יש לדאוג להעביר את כל האישורים סרוקים במייל, כל טופס בקובץ נפרד. מספר כניסות ויציאות באותו היום מופיעות כשורות נוספות.</a:t>
            </a:r>
            <a:endParaRPr lang="he-IL" dirty="0"/>
          </a:p>
        </p:txBody>
      </p:sp>
    </p:spTree>
    <p:extLst>
      <p:ext uri="{BB962C8B-B14F-4D97-AF65-F5344CB8AC3E}">
        <p14:creationId xmlns:p14="http://schemas.microsoft.com/office/powerpoint/2010/main" val="77345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19347" b="8131"/>
          <a:stretch/>
        </p:blipFill>
        <p:spPr>
          <a:xfrm>
            <a:off x="0" y="1884436"/>
            <a:ext cx="12192000" cy="4973563"/>
          </a:xfrm>
          <a:prstGeom prst="rect">
            <a:avLst/>
          </a:prstGeom>
        </p:spPr>
      </p:pic>
      <p:sp>
        <p:nvSpPr>
          <p:cNvPr id="3" name="TextBox 2"/>
          <p:cNvSpPr txBox="1"/>
          <p:nvPr/>
        </p:nvSpPr>
        <p:spPr>
          <a:xfrm>
            <a:off x="275771" y="551543"/>
            <a:ext cx="11684000" cy="646331"/>
          </a:xfrm>
          <a:prstGeom prst="rect">
            <a:avLst/>
          </a:prstGeom>
          <a:noFill/>
        </p:spPr>
        <p:txBody>
          <a:bodyPr wrap="square" rtlCol="1">
            <a:spAutoFit/>
          </a:bodyPr>
          <a:lstStyle/>
          <a:p>
            <a:r>
              <a:rPr lang="he-IL" dirty="0" smtClean="0"/>
              <a:t>בתחתית המסך של העדכונים, ניתן לראות את סך </a:t>
            </a:r>
            <a:r>
              <a:rPr lang="he-IL" dirty="0" err="1" smtClean="0"/>
              <a:t>הכל</a:t>
            </a:r>
            <a:r>
              <a:rPr lang="he-IL" dirty="0" smtClean="0"/>
              <a:t> צבירות של הנוכחות לחודש האחרון. יש לזכור שבגלל שהדוח הזה אינו עבור חודש מלא, ישנם כמות שעות חסרות גדולות באופן משמעותי.</a:t>
            </a:r>
            <a:endParaRPr lang="he-IL" dirty="0"/>
          </a:p>
        </p:txBody>
      </p:sp>
    </p:spTree>
    <p:extLst>
      <p:ext uri="{BB962C8B-B14F-4D97-AF65-F5344CB8AC3E}">
        <p14:creationId xmlns:p14="http://schemas.microsoft.com/office/powerpoint/2010/main" val="250134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19489" b="6579"/>
          <a:stretch/>
        </p:blipFill>
        <p:spPr>
          <a:xfrm>
            <a:off x="-101600" y="1745424"/>
            <a:ext cx="12293600" cy="5112576"/>
          </a:xfrm>
          <a:prstGeom prst="rect">
            <a:avLst/>
          </a:prstGeom>
        </p:spPr>
      </p:pic>
      <p:sp>
        <p:nvSpPr>
          <p:cNvPr id="3" name="TextBox 2"/>
          <p:cNvSpPr txBox="1"/>
          <p:nvPr/>
        </p:nvSpPr>
        <p:spPr>
          <a:xfrm>
            <a:off x="2656114" y="304800"/>
            <a:ext cx="8824686" cy="646331"/>
          </a:xfrm>
          <a:prstGeom prst="rect">
            <a:avLst/>
          </a:prstGeom>
          <a:noFill/>
        </p:spPr>
        <p:txBody>
          <a:bodyPr wrap="square" rtlCol="1">
            <a:spAutoFit/>
          </a:bodyPr>
          <a:lstStyle/>
          <a:p>
            <a:r>
              <a:rPr lang="he-IL" dirty="0" smtClean="0"/>
              <a:t>בשדה סטטוס, ניתן לבחור ולראות רק רשומות שגויות/תקינות/חלקיות לפי בחירה שנפתחת.</a:t>
            </a:r>
          </a:p>
          <a:p>
            <a:r>
              <a:rPr lang="he-IL" dirty="0" smtClean="0"/>
              <a:t>כך שאם מציגים רק שגויות, ניתן לראות רק את הרשומות </a:t>
            </a:r>
            <a:r>
              <a:rPr lang="he-IL" dirty="0" err="1" smtClean="0"/>
              <a:t>הבעיתיות</a:t>
            </a:r>
            <a:r>
              <a:rPr lang="he-IL" dirty="0" smtClean="0"/>
              <a:t>.</a:t>
            </a:r>
            <a:endParaRPr lang="he-IL" dirty="0"/>
          </a:p>
        </p:txBody>
      </p:sp>
      <p:sp>
        <p:nvSpPr>
          <p:cNvPr id="4" name="אליפסה 3"/>
          <p:cNvSpPr/>
          <p:nvPr/>
        </p:nvSpPr>
        <p:spPr>
          <a:xfrm>
            <a:off x="8461829" y="2394857"/>
            <a:ext cx="827314" cy="53702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9518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19347" b="6155"/>
          <a:stretch/>
        </p:blipFill>
        <p:spPr>
          <a:xfrm>
            <a:off x="0" y="1748970"/>
            <a:ext cx="12192000" cy="5109029"/>
          </a:xfrm>
          <a:prstGeom prst="rect">
            <a:avLst/>
          </a:prstGeom>
        </p:spPr>
      </p:pic>
      <p:sp>
        <p:nvSpPr>
          <p:cNvPr id="3" name="TextBox 2"/>
          <p:cNvSpPr txBox="1"/>
          <p:nvPr/>
        </p:nvSpPr>
        <p:spPr>
          <a:xfrm>
            <a:off x="1422402" y="581262"/>
            <a:ext cx="10160000" cy="369332"/>
          </a:xfrm>
          <a:prstGeom prst="rect">
            <a:avLst/>
          </a:prstGeom>
          <a:noFill/>
        </p:spPr>
        <p:txBody>
          <a:bodyPr wrap="square" rtlCol="1">
            <a:spAutoFit/>
          </a:bodyPr>
          <a:lstStyle/>
          <a:p>
            <a:r>
              <a:rPr lang="he-IL" dirty="0" smtClean="0"/>
              <a:t>דוחות – ניתן להפיק דוח מסכם לתקופה, ניתן להפיק את הדוח במספר פורמטים, </a:t>
            </a:r>
            <a:r>
              <a:rPr lang="en-US" dirty="0" smtClean="0"/>
              <a:t>HTML</a:t>
            </a:r>
            <a:r>
              <a:rPr lang="he-IL" dirty="0" smtClean="0"/>
              <a:t>, </a:t>
            </a:r>
            <a:r>
              <a:rPr lang="en-US" dirty="0" smtClean="0"/>
              <a:t>PDF</a:t>
            </a:r>
            <a:r>
              <a:rPr lang="he-IL" dirty="0" smtClean="0"/>
              <a:t>, </a:t>
            </a:r>
            <a:r>
              <a:rPr lang="en-US" dirty="0" smtClean="0"/>
              <a:t>EXCEL</a:t>
            </a:r>
            <a:endParaRPr lang="he-IL" dirty="0"/>
          </a:p>
        </p:txBody>
      </p:sp>
      <p:pic>
        <p:nvPicPr>
          <p:cNvPr id="5" name="תמונה 4"/>
          <p:cNvPicPr>
            <a:picLocks noChangeAspect="1"/>
          </p:cNvPicPr>
          <p:nvPr/>
        </p:nvPicPr>
        <p:blipFill rotWithShape="1">
          <a:blip r:embed="rId3"/>
          <a:srcRect l="26111" t="59418" b="6719"/>
          <a:stretch/>
        </p:blipFill>
        <p:spPr>
          <a:xfrm>
            <a:off x="1" y="3715055"/>
            <a:ext cx="12192000" cy="3142944"/>
          </a:xfrm>
          <a:prstGeom prst="rect">
            <a:avLst/>
          </a:prstGeom>
        </p:spPr>
      </p:pic>
    </p:spTree>
    <p:extLst>
      <p:ext uri="{BB962C8B-B14F-4D97-AF65-F5344CB8AC3E}">
        <p14:creationId xmlns:p14="http://schemas.microsoft.com/office/powerpoint/2010/main" val="3003548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9188" r="58095" b="24498"/>
          <a:stretch/>
        </p:blipFill>
        <p:spPr>
          <a:xfrm>
            <a:off x="0" y="36285"/>
            <a:ext cx="7663543" cy="6821715"/>
          </a:xfrm>
          <a:prstGeom prst="rect">
            <a:avLst/>
          </a:prstGeom>
        </p:spPr>
      </p:pic>
      <p:sp>
        <p:nvSpPr>
          <p:cNvPr id="3" name="TextBox 2"/>
          <p:cNvSpPr txBox="1"/>
          <p:nvPr/>
        </p:nvSpPr>
        <p:spPr>
          <a:xfrm>
            <a:off x="9558428" y="257893"/>
            <a:ext cx="1933575" cy="5355312"/>
          </a:xfrm>
          <a:prstGeom prst="rect">
            <a:avLst/>
          </a:prstGeom>
          <a:noFill/>
        </p:spPr>
        <p:txBody>
          <a:bodyPr wrap="square" rtlCol="1">
            <a:spAutoFit/>
          </a:bodyPr>
          <a:lstStyle/>
          <a:p>
            <a:r>
              <a:rPr lang="he-IL" dirty="0" smtClean="0"/>
              <a:t>הדוח הזה בפורמט </a:t>
            </a:r>
            <a:r>
              <a:rPr lang="en-US" dirty="0" smtClean="0"/>
              <a:t>HTML</a:t>
            </a:r>
            <a:r>
              <a:rPr lang="he-IL" dirty="0" smtClean="0"/>
              <a:t> אשר מציג את כל סיכומי הנוכחות, </a:t>
            </a:r>
            <a:r>
              <a:rPr lang="he-IL" dirty="0" err="1" smtClean="0"/>
              <a:t>העדרויות</a:t>
            </a:r>
            <a:r>
              <a:rPr lang="he-IL" dirty="0" smtClean="0"/>
              <a:t>.</a:t>
            </a:r>
          </a:p>
          <a:p>
            <a:endParaRPr lang="he-IL" dirty="0"/>
          </a:p>
          <a:p>
            <a:r>
              <a:rPr lang="he-IL" dirty="0" smtClean="0"/>
              <a:t>יש להדגיש, שה</a:t>
            </a:r>
            <a:r>
              <a:rPr lang="he-IL" b="1" dirty="0" smtClean="0"/>
              <a:t>שעות הנוספות</a:t>
            </a:r>
            <a:r>
              <a:rPr lang="he-IL" dirty="0" smtClean="0"/>
              <a:t> משולמות רק לפי </a:t>
            </a:r>
            <a:r>
              <a:rPr lang="he-IL" b="1" dirty="0" smtClean="0"/>
              <a:t>נהלי המכללה</a:t>
            </a:r>
            <a:r>
              <a:rPr lang="he-IL" dirty="0" smtClean="0"/>
              <a:t>, ולא לפי הדיווח בפועל.</a:t>
            </a:r>
          </a:p>
          <a:p>
            <a:endParaRPr lang="he-IL" dirty="0"/>
          </a:p>
          <a:p>
            <a:r>
              <a:rPr lang="he-IL" dirty="0" smtClean="0"/>
              <a:t>במהלך החודש, הדוח מציג מצב קיים, עד ליום הנוכחי.</a:t>
            </a:r>
          </a:p>
          <a:p>
            <a:endParaRPr lang="he-IL" dirty="0"/>
          </a:p>
          <a:p>
            <a:r>
              <a:rPr lang="he-IL" dirty="0" smtClean="0"/>
              <a:t>שעות חסרות, יש לחשב בין שעות עודפות לזמן חסר.</a:t>
            </a:r>
            <a:endParaRPr lang="he-IL" dirty="0"/>
          </a:p>
        </p:txBody>
      </p:sp>
      <p:sp>
        <p:nvSpPr>
          <p:cNvPr id="4" name="TextBox 3"/>
          <p:cNvSpPr txBox="1"/>
          <p:nvPr/>
        </p:nvSpPr>
        <p:spPr>
          <a:xfrm>
            <a:off x="7763774" y="1483743"/>
            <a:ext cx="1492369" cy="2308324"/>
          </a:xfrm>
          <a:prstGeom prst="rect">
            <a:avLst/>
          </a:prstGeom>
          <a:noFill/>
        </p:spPr>
        <p:txBody>
          <a:bodyPr wrap="square" rtlCol="1">
            <a:spAutoFit/>
          </a:bodyPr>
          <a:lstStyle/>
          <a:p>
            <a:r>
              <a:rPr lang="he-IL" dirty="0" smtClean="0"/>
              <a:t>זמן כניסה וזמן יציאה – רק הם בפורמט שעתי</a:t>
            </a:r>
          </a:p>
          <a:p>
            <a:r>
              <a:rPr lang="he-IL" dirty="0" err="1" smtClean="0"/>
              <a:t>דקות:שעות</a:t>
            </a:r>
            <a:endParaRPr lang="he-IL" dirty="0" smtClean="0"/>
          </a:p>
          <a:p>
            <a:endParaRPr lang="he-IL" dirty="0"/>
          </a:p>
          <a:p>
            <a:r>
              <a:rPr lang="he-IL" dirty="0" smtClean="0"/>
              <a:t>כל שאר הדוח הינו בחישוב </a:t>
            </a:r>
            <a:r>
              <a:rPr lang="he-IL" b="1" dirty="0" smtClean="0"/>
              <a:t>עשרוני.</a:t>
            </a:r>
            <a:endParaRPr lang="he-IL" b="1" dirty="0"/>
          </a:p>
        </p:txBody>
      </p:sp>
    </p:spTree>
    <p:extLst>
      <p:ext uri="{BB962C8B-B14F-4D97-AF65-F5344CB8AC3E}">
        <p14:creationId xmlns:p14="http://schemas.microsoft.com/office/powerpoint/2010/main" val="1835191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9471" b="6155"/>
          <a:stretch/>
        </p:blipFill>
        <p:spPr>
          <a:xfrm>
            <a:off x="116115" y="1126746"/>
            <a:ext cx="12075885" cy="5731254"/>
          </a:xfrm>
          <a:prstGeom prst="rect">
            <a:avLst/>
          </a:prstGeom>
        </p:spPr>
      </p:pic>
      <p:sp>
        <p:nvSpPr>
          <p:cNvPr id="3" name="TextBox 2"/>
          <p:cNvSpPr txBox="1"/>
          <p:nvPr/>
        </p:nvSpPr>
        <p:spPr>
          <a:xfrm>
            <a:off x="348343" y="217714"/>
            <a:ext cx="11684000" cy="677108"/>
          </a:xfrm>
          <a:prstGeom prst="rect">
            <a:avLst/>
          </a:prstGeom>
          <a:noFill/>
        </p:spPr>
        <p:txBody>
          <a:bodyPr wrap="square" rtlCol="1">
            <a:spAutoFit/>
          </a:bodyPr>
          <a:lstStyle/>
          <a:p>
            <a:r>
              <a:rPr lang="he-IL" sz="2000" dirty="0" smtClean="0"/>
              <a:t>ניתן להפיק העתקי תלושי שכר משנת 2016</a:t>
            </a:r>
          </a:p>
          <a:p>
            <a:r>
              <a:rPr lang="he-IL" dirty="0" smtClean="0"/>
              <a:t> (נכון להיום, אני שואף להעלות תלושים משנת 2008, פשוט התהליך גוזל ממני המון זמן)</a:t>
            </a:r>
            <a:endParaRPr lang="he-IL" dirty="0"/>
          </a:p>
        </p:txBody>
      </p:sp>
      <p:sp>
        <p:nvSpPr>
          <p:cNvPr id="4" name="TextBox 3"/>
          <p:cNvSpPr txBox="1"/>
          <p:nvPr/>
        </p:nvSpPr>
        <p:spPr>
          <a:xfrm>
            <a:off x="4122057" y="3526971"/>
            <a:ext cx="5500915" cy="646331"/>
          </a:xfrm>
          <a:prstGeom prst="rect">
            <a:avLst/>
          </a:prstGeom>
          <a:noFill/>
        </p:spPr>
        <p:txBody>
          <a:bodyPr wrap="square" rtlCol="1">
            <a:spAutoFit/>
          </a:bodyPr>
          <a:lstStyle/>
          <a:p>
            <a:r>
              <a:rPr lang="he-IL" dirty="0" smtClean="0"/>
              <a:t>יש לזכור שעדיין יש צורך להשתמש בסיסמא שקיבלתם לצפייה בתלושים עד היום. הסיסמא נשמרת עבורכם.</a:t>
            </a:r>
            <a:endParaRPr lang="he-IL" dirty="0"/>
          </a:p>
        </p:txBody>
      </p:sp>
      <p:sp>
        <p:nvSpPr>
          <p:cNvPr id="5" name="TextBox 4"/>
          <p:cNvSpPr txBox="1"/>
          <p:nvPr/>
        </p:nvSpPr>
        <p:spPr>
          <a:xfrm>
            <a:off x="3947886" y="4702629"/>
            <a:ext cx="5370285" cy="369332"/>
          </a:xfrm>
          <a:prstGeom prst="rect">
            <a:avLst/>
          </a:prstGeom>
          <a:noFill/>
        </p:spPr>
        <p:txBody>
          <a:bodyPr wrap="square" rtlCol="1">
            <a:spAutoFit/>
          </a:bodyPr>
          <a:lstStyle/>
          <a:p>
            <a:r>
              <a:rPr lang="he-IL" b="1" dirty="0" smtClean="0"/>
              <a:t>ולא, לא ניתן להסיר את הסיסמא מפאת אבטחת מידע</a:t>
            </a:r>
            <a:endParaRPr lang="he-IL" b="1" dirty="0"/>
          </a:p>
        </p:txBody>
      </p:sp>
    </p:spTree>
    <p:extLst>
      <p:ext uri="{BB962C8B-B14F-4D97-AF65-F5344CB8AC3E}">
        <p14:creationId xmlns:p14="http://schemas.microsoft.com/office/powerpoint/2010/main" val="35491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9330" b="6437"/>
          <a:stretch/>
        </p:blipFill>
        <p:spPr>
          <a:xfrm>
            <a:off x="1" y="1081312"/>
            <a:ext cx="12192000" cy="5776687"/>
          </a:xfrm>
          <a:prstGeom prst="rect">
            <a:avLst/>
          </a:prstGeom>
        </p:spPr>
      </p:pic>
      <p:sp>
        <p:nvSpPr>
          <p:cNvPr id="3" name="TextBox 2"/>
          <p:cNvSpPr txBox="1"/>
          <p:nvPr/>
        </p:nvSpPr>
        <p:spPr>
          <a:xfrm>
            <a:off x="4238172" y="362856"/>
            <a:ext cx="3715657" cy="369332"/>
          </a:xfrm>
          <a:prstGeom prst="rect">
            <a:avLst/>
          </a:prstGeom>
          <a:noFill/>
        </p:spPr>
        <p:txBody>
          <a:bodyPr wrap="square" rtlCol="1">
            <a:spAutoFit/>
          </a:bodyPr>
          <a:lstStyle/>
          <a:p>
            <a:r>
              <a:rPr lang="he-IL" dirty="0" smtClean="0"/>
              <a:t>טופס 106 ניתן להפיק משנת 2008</a:t>
            </a:r>
            <a:endParaRPr lang="he-IL" dirty="0"/>
          </a:p>
        </p:txBody>
      </p:sp>
    </p:spTree>
    <p:extLst>
      <p:ext uri="{BB962C8B-B14F-4D97-AF65-F5344CB8AC3E}">
        <p14:creationId xmlns:p14="http://schemas.microsoft.com/office/powerpoint/2010/main" val="1240297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9472" b="9823"/>
          <a:stretch/>
        </p:blipFill>
        <p:spPr>
          <a:xfrm>
            <a:off x="0" y="1323218"/>
            <a:ext cx="12192000" cy="5534782"/>
          </a:xfrm>
          <a:prstGeom prst="rect">
            <a:avLst/>
          </a:prstGeom>
        </p:spPr>
      </p:pic>
      <p:sp>
        <p:nvSpPr>
          <p:cNvPr id="3" name="TextBox 2"/>
          <p:cNvSpPr txBox="1"/>
          <p:nvPr/>
        </p:nvSpPr>
        <p:spPr>
          <a:xfrm>
            <a:off x="2017486" y="406400"/>
            <a:ext cx="8505371" cy="646331"/>
          </a:xfrm>
          <a:prstGeom prst="rect">
            <a:avLst/>
          </a:prstGeom>
          <a:noFill/>
        </p:spPr>
        <p:txBody>
          <a:bodyPr wrap="square" rtlCol="1">
            <a:spAutoFit/>
          </a:bodyPr>
          <a:lstStyle/>
          <a:p>
            <a:r>
              <a:rPr lang="he-IL" dirty="0" smtClean="0"/>
              <a:t>בחלון זה, ניתן לראות ולעקוב אחרי כל המסמכים שנדרשתם להעלות לאתר, אם למטרת אישורי </a:t>
            </a:r>
            <a:r>
              <a:rPr lang="he-IL" dirty="0" err="1" smtClean="0"/>
              <a:t>העדרות</a:t>
            </a:r>
            <a:r>
              <a:rPr lang="he-IL" dirty="0" smtClean="0"/>
              <a:t> ואם לטובת טופס ה-101 האלקטרוני</a:t>
            </a:r>
            <a:endParaRPr lang="he-IL" dirty="0"/>
          </a:p>
        </p:txBody>
      </p:sp>
    </p:spTree>
    <p:extLst>
      <p:ext uri="{BB962C8B-B14F-4D97-AF65-F5344CB8AC3E}">
        <p14:creationId xmlns:p14="http://schemas.microsoft.com/office/powerpoint/2010/main" val="4125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9753" b="6296"/>
          <a:stretch/>
        </p:blipFill>
        <p:spPr>
          <a:xfrm>
            <a:off x="0" y="1100666"/>
            <a:ext cx="12192000" cy="5757333"/>
          </a:xfrm>
          <a:prstGeom prst="rect">
            <a:avLst/>
          </a:prstGeom>
        </p:spPr>
      </p:pic>
      <p:sp>
        <p:nvSpPr>
          <p:cNvPr id="3" name="TextBox 2"/>
          <p:cNvSpPr txBox="1"/>
          <p:nvPr/>
        </p:nvSpPr>
        <p:spPr>
          <a:xfrm>
            <a:off x="3962400" y="101600"/>
            <a:ext cx="6183086" cy="646331"/>
          </a:xfrm>
          <a:prstGeom prst="rect">
            <a:avLst/>
          </a:prstGeom>
          <a:noFill/>
        </p:spPr>
        <p:txBody>
          <a:bodyPr wrap="square" rtlCol="1">
            <a:spAutoFit/>
          </a:bodyPr>
          <a:lstStyle/>
          <a:p>
            <a:r>
              <a:rPr lang="he-IL" dirty="0" smtClean="0"/>
              <a:t>טופס 101 אלקטרוני! מהיום חסל סדר חתימות על נייר. </a:t>
            </a:r>
            <a:r>
              <a:rPr lang="he-IL" dirty="0" err="1" smtClean="0"/>
              <a:t>הכל</a:t>
            </a:r>
            <a:r>
              <a:rPr lang="he-IL" dirty="0" smtClean="0"/>
              <a:t> מבוצע באתר. כולל הסגירה המלאה של הטופס מול רשויות המס.</a:t>
            </a:r>
            <a:endParaRPr lang="he-IL" dirty="0"/>
          </a:p>
        </p:txBody>
      </p:sp>
    </p:spTree>
    <p:extLst>
      <p:ext uri="{BB962C8B-B14F-4D97-AF65-F5344CB8AC3E}">
        <p14:creationId xmlns:p14="http://schemas.microsoft.com/office/powerpoint/2010/main" val="74435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srcRect t="9548" b="78087"/>
          <a:stretch/>
        </p:blipFill>
        <p:spPr>
          <a:xfrm>
            <a:off x="641811" y="365125"/>
            <a:ext cx="10711989" cy="745046"/>
          </a:xfrm>
          <a:prstGeom prst="rect">
            <a:avLst/>
          </a:prstGeom>
        </p:spPr>
      </p:pic>
      <p:sp>
        <p:nvSpPr>
          <p:cNvPr id="5" name="TextBox 4"/>
          <p:cNvSpPr txBox="1"/>
          <p:nvPr/>
        </p:nvSpPr>
        <p:spPr>
          <a:xfrm>
            <a:off x="3968151" y="1725284"/>
            <a:ext cx="7246188" cy="369332"/>
          </a:xfrm>
          <a:prstGeom prst="rect">
            <a:avLst/>
          </a:prstGeom>
          <a:noFill/>
        </p:spPr>
        <p:txBody>
          <a:bodyPr wrap="square" rtlCol="1">
            <a:spAutoFit/>
          </a:bodyPr>
          <a:lstStyle/>
          <a:p>
            <a:r>
              <a:rPr lang="he-IL" dirty="0" smtClean="0"/>
              <a:t>הגדרות ראשוניות:</a:t>
            </a:r>
            <a:endParaRPr lang="he-IL" dirty="0"/>
          </a:p>
        </p:txBody>
      </p:sp>
      <p:sp>
        <p:nvSpPr>
          <p:cNvPr id="6" name="TextBox 5"/>
          <p:cNvSpPr txBox="1"/>
          <p:nvPr/>
        </p:nvSpPr>
        <p:spPr>
          <a:xfrm>
            <a:off x="3692106" y="2191109"/>
            <a:ext cx="7375585" cy="369332"/>
          </a:xfrm>
          <a:prstGeom prst="rect">
            <a:avLst/>
          </a:prstGeom>
          <a:noFill/>
        </p:spPr>
        <p:txBody>
          <a:bodyPr wrap="square" rtlCol="1">
            <a:spAutoFit/>
          </a:bodyPr>
          <a:lstStyle/>
          <a:p>
            <a:pPr marL="285750" indent="-285750">
              <a:buFont typeface="Arial" panose="020B0604020202020204" pitchFamily="34" charset="0"/>
              <a:buChar char="•"/>
            </a:pPr>
            <a:r>
              <a:rPr lang="he-IL" dirty="0" smtClean="0"/>
              <a:t>תקני נוכחות:</a:t>
            </a:r>
            <a:endParaRPr lang="he-IL" dirty="0"/>
          </a:p>
        </p:txBody>
      </p:sp>
      <p:sp>
        <p:nvSpPr>
          <p:cNvPr id="7" name="TextBox 6"/>
          <p:cNvSpPr txBox="1"/>
          <p:nvPr/>
        </p:nvSpPr>
        <p:spPr>
          <a:xfrm>
            <a:off x="1138687" y="2709859"/>
            <a:ext cx="9540815" cy="369332"/>
          </a:xfrm>
          <a:prstGeom prst="rect">
            <a:avLst/>
          </a:prstGeom>
          <a:noFill/>
        </p:spPr>
        <p:txBody>
          <a:bodyPr wrap="square" rtlCol="1">
            <a:spAutoFit/>
          </a:bodyPr>
          <a:lstStyle/>
          <a:p>
            <a:pPr marL="342900" indent="-342900">
              <a:buFont typeface="+mj-lt"/>
              <a:buAutoNum type="arabicPeriod"/>
            </a:pPr>
            <a:r>
              <a:rPr lang="he-IL" dirty="0" smtClean="0"/>
              <a:t>שבוע עבודה גמיש – 42 שעות שבועיות, 5 ימים בשבוע 8:24 שעות שהם 8.40 שעות</a:t>
            </a:r>
            <a:endParaRPr lang="he-IL" dirty="0"/>
          </a:p>
        </p:txBody>
      </p:sp>
      <p:sp>
        <p:nvSpPr>
          <p:cNvPr id="8" name="TextBox 7"/>
          <p:cNvSpPr txBox="1"/>
          <p:nvPr/>
        </p:nvSpPr>
        <p:spPr>
          <a:xfrm>
            <a:off x="2501661" y="3162381"/>
            <a:ext cx="8177841" cy="369332"/>
          </a:xfrm>
          <a:prstGeom prst="rect">
            <a:avLst/>
          </a:prstGeom>
          <a:noFill/>
        </p:spPr>
        <p:txBody>
          <a:bodyPr wrap="square" rtlCol="1">
            <a:spAutoFit/>
          </a:bodyPr>
          <a:lstStyle/>
          <a:p>
            <a:pPr marL="342900" indent="-342900">
              <a:buFont typeface="+mj-lt"/>
              <a:buAutoNum type="arabicPeriod" startAt="2"/>
            </a:pPr>
            <a:r>
              <a:rPr lang="he-IL" dirty="0" smtClean="0"/>
              <a:t>שבוע גמיש הורים – 40 שעות שבועיות, 5 ימים בשבוע 8:00 שהם 8.00 שעות</a:t>
            </a:r>
            <a:endParaRPr lang="he-IL" dirty="0"/>
          </a:p>
        </p:txBody>
      </p:sp>
      <p:sp>
        <p:nvSpPr>
          <p:cNvPr id="9" name="TextBox 8"/>
          <p:cNvSpPr txBox="1"/>
          <p:nvPr/>
        </p:nvSpPr>
        <p:spPr>
          <a:xfrm>
            <a:off x="2665562" y="3614903"/>
            <a:ext cx="8013940" cy="369332"/>
          </a:xfrm>
          <a:prstGeom prst="rect">
            <a:avLst/>
          </a:prstGeom>
          <a:noFill/>
        </p:spPr>
        <p:txBody>
          <a:bodyPr wrap="square" rtlCol="1">
            <a:spAutoFit/>
          </a:bodyPr>
          <a:lstStyle/>
          <a:p>
            <a:pPr marL="342900" indent="-342900">
              <a:buFont typeface="+mj-lt"/>
              <a:buAutoNum type="arabicPeriod" startAt="3"/>
            </a:pPr>
            <a:r>
              <a:rPr lang="he-IL" dirty="0" smtClean="0"/>
              <a:t>שבוע גמיש לידה – 37.50 שעות שבועיות, 5 ימים בשבוע 7:30 שהם 7.50 שעות</a:t>
            </a:r>
            <a:endParaRPr lang="he-IL" dirty="0"/>
          </a:p>
        </p:txBody>
      </p:sp>
      <p:sp>
        <p:nvSpPr>
          <p:cNvPr id="15" name="TextBox 14"/>
          <p:cNvSpPr txBox="1"/>
          <p:nvPr/>
        </p:nvSpPr>
        <p:spPr>
          <a:xfrm>
            <a:off x="4063042" y="4321834"/>
            <a:ext cx="7004649" cy="1095555"/>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390730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952" y="565480"/>
            <a:ext cx="3096882" cy="536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548" y="565480"/>
            <a:ext cx="3201629" cy="53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85551" y="565480"/>
            <a:ext cx="3226279" cy="584775"/>
          </a:xfrm>
          <a:prstGeom prst="rect">
            <a:avLst/>
          </a:prstGeom>
          <a:noFill/>
        </p:spPr>
        <p:txBody>
          <a:bodyPr wrap="square" rtlCol="1">
            <a:spAutoFit/>
          </a:bodyPr>
          <a:lstStyle/>
          <a:p>
            <a:pPr algn="ctr"/>
            <a:r>
              <a:rPr lang="he-IL" sz="3200" dirty="0" smtClean="0">
                <a:solidFill>
                  <a:srgbClr val="FF0000"/>
                </a:solidFill>
              </a:rPr>
              <a:t>אפליקציית נוכחות</a:t>
            </a:r>
            <a:endParaRPr lang="he-IL" sz="3200" dirty="0">
              <a:solidFill>
                <a:srgbClr val="FF0000"/>
              </a:solidFill>
            </a:endParaRPr>
          </a:p>
        </p:txBody>
      </p:sp>
      <p:sp>
        <p:nvSpPr>
          <p:cNvPr id="6" name="TextBox 5"/>
          <p:cNvSpPr txBox="1"/>
          <p:nvPr/>
        </p:nvSpPr>
        <p:spPr>
          <a:xfrm>
            <a:off x="4813540" y="3726611"/>
            <a:ext cx="2820837" cy="1477328"/>
          </a:xfrm>
          <a:prstGeom prst="rect">
            <a:avLst/>
          </a:prstGeom>
          <a:noFill/>
        </p:spPr>
        <p:txBody>
          <a:bodyPr wrap="square" rtlCol="1">
            <a:spAutoFit/>
          </a:bodyPr>
          <a:lstStyle/>
          <a:p>
            <a:r>
              <a:rPr lang="he-IL" dirty="0" smtClean="0"/>
              <a:t>יש לאפשר לאפליקציה לגשת לאבטחה, מיקום, ושימוש בטלפון.</a:t>
            </a:r>
          </a:p>
          <a:p>
            <a:r>
              <a:rPr lang="he-IL" dirty="0" smtClean="0">
                <a:solidFill>
                  <a:srgbClr val="FF0000"/>
                </a:solidFill>
              </a:rPr>
              <a:t>יש חובה שיהיה חיבור </a:t>
            </a:r>
            <a:r>
              <a:rPr lang="en-US" dirty="0" smtClean="0">
                <a:solidFill>
                  <a:srgbClr val="FF0000"/>
                </a:solidFill>
              </a:rPr>
              <a:t>GPS</a:t>
            </a:r>
            <a:r>
              <a:rPr lang="he-IL" dirty="0" smtClean="0">
                <a:solidFill>
                  <a:srgbClr val="FF0000"/>
                </a:solidFill>
              </a:rPr>
              <a:t> בעת ההפעלה.</a:t>
            </a:r>
            <a:endParaRPr lang="he-IL" dirty="0">
              <a:solidFill>
                <a:srgbClr val="FF0000"/>
              </a:solidFill>
            </a:endParaRPr>
          </a:p>
        </p:txBody>
      </p:sp>
    </p:spTree>
    <p:extLst>
      <p:ext uri="{BB962C8B-B14F-4D97-AF65-F5344CB8AC3E}">
        <p14:creationId xmlns:p14="http://schemas.microsoft.com/office/powerpoint/2010/main" val="34581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rgbClr val="FF0000"/>
                </a:solidFill>
              </a:rPr>
              <a:t>למכשירי אנדרואיד</a:t>
            </a:r>
            <a:endParaRPr lang="he-IL" dirty="0">
              <a:solidFill>
                <a:srgbClr val="FF0000"/>
              </a:solidFill>
            </a:endParaRPr>
          </a:p>
        </p:txBody>
      </p:sp>
      <p:sp>
        <p:nvSpPr>
          <p:cNvPr id="3" name="מציין מיקום תוכן 2"/>
          <p:cNvSpPr>
            <a:spLocks noGrp="1"/>
          </p:cNvSpPr>
          <p:nvPr>
            <p:ph idx="1"/>
          </p:nvPr>
        </p:nvSpPr>
        <p:spPr>
          <a:xfrm>
            <a:off x="777815" y="1523700"/>
            <a:ext cx="10515600" cy="4618308"/>
          </a:xfrm>
        </p:spPr>
        <p:txBody>
          <a:bodyPr>
            <a:normAutofit/>
          </a:bodyPr>
          <a:lstStyle/>
          <a:p>
            <a:r>
              <a:rPr lang="en-US" dirty="0" smtClean="0"/>
              <a:t>Web service host address</a:t>
            </a:r>
          </a:p>
          <a:p>
            <a:pPr marL="0" indent="0">
              <a:buNone/>
            </a:pPr>
            <a:r>
              <a:rPr lang="he-IL" dirty="0" smtClean="0"/>
              <a:t>	יש להכניס את הכתובת: </a:t>
            </a:r>
            <a:r>
              <a:rPr lang="en-US" dirty="0"/>
              <a:t>hrmny.kinneret.ac.il</a:t>
            </a:r>
            <a:endParaRPr lang="he-IL" dirty="0" smtClean="0"/>
          </a:p>
          <a:p>
            <a:r>
              <a:rPr lang="en-US" dirty="0" smtClean="0"/>
              <a:t>Clint id</a:t>
            </a:r>
            <a:endParaRPr lang="he-IL" dirty="0" smtClean="0"/>
          </a:p>
          <a:p>
            <a:pPr marL="0" indent="0">
              <a:buNone/>
            </a:pPr>
            <a:r>
              <a:rPr lang="he-IL" dirty="0"/>
              <a:t>	</a:t>
            </a:r>
            <a:r>
              <a:rPr lang="he-IL" dirty="0" smtClean="0"/>
              <a:t>להשאיר ריק</a:t>
            </a:r>
          </a:p>
          <a:p>
            <a:r>
              <a:rPr lang="en-US" dirty="0" smtClean="0"/>
              <a:t>Secured protocol</a:t>
            </a:r>
            <a:endParaRPr lang="he-IL" dirty="0" smtClean="0"/>
          </a:p>
          <a:p>
            <a:pPr marL="0" indent="0">
              <a:buNone/>
            </a:pPr>
            <a:r>
              <a:rPr lang="he-IL" dirty="0"/>
              <a:t>	</a:t>
            </a:r>
            <a:r>
              <a:rPr lang="he-IL" dirty="0" smtClean="0"/>
              <a:t>יש לסמן </a:t>
            </a:r>
            <a:r>
              <a:rPr lang="en-US" dirty="0" smtClean="0"/>
              <a:t>V</a:t>
            </a:r>
            <a:endParaRPr lang="he-IL" dirty="0" smtClean="0"/>
          </a:p>
          <a:p>
            <a:r>
              <a:rPr lang="en-US" dirty="0" smtClean="0"/>
              <a:t>Port</a:t>
            </a:r>
            <a:endParaRPr lang="he-IL" dirty="0" smtClean="0"/>
          </a:p>
          <a:p>
            <a:pPr marL="0" indent="0">
              <a:buNone/>
            </a:pPr>
            <a:r>
              <a:rPr lang="he-IL" dirty="0"/>
              <a:t>	</a:t>
            </a:r>
            <a:r>
              <a:rPr lang="he-IL" dirty="0" smtClean="0"/>
              <a:t>יש להכניס 444</a:t>
            </a:r>
          </a:p>
          <a:p>
            <a:pPr marL="0" indent="0">
              <a:buNone/>
            </a:pPr>
            <a:r>
              <a:rPr lang="he-IL" dirty="0" smtClean="0">
                <a:solidFill>
                  <a:srgbClr val="FF0000"/>
                </a:solidFill>
              </a:rPr>
              <a:t>יש </a:t>
            </a:r>
            <a:r>
              <a:rPr lang="he-IL" dirty="0" smtClean="0">
                <a:solidFill>
                  <a:srgbClr val="FF0000"/>
                </a:solidFill>
              </a:rPr>
              <a:t>לשמור, לצאת </a:t>
            </a:r>
            <a:r>
              <a:rPr lang="he-IL" dirty="0" smtClean="0">
                <a:solidFill>
                  <a:srgbClr val="FF0000"/>
                </a:solidFill>
              </a:rPr>
              <a:t>מהאפליקציה, ולהפעיל אותה שוב!</a:t>
            </a:r>
            <a:endParaRPr lang="he-IL" dirty="0">
              <a:solidFill>
                <a:srgbClr val="FF0000"/>
              </a:solidFill>
            </a:endParaRPr>
          </a:p>
        </p:txBody>
      </p:sp>
    </p:spTree>
    <p:extLst>
      <p:ext uri="{BB962C8B-B14F-4D97-AF65-F5344CB8AC3E}">
        <p14:creationId xmlns:p14="http://schemas.microsoft.com/office/powerpoint/2010/main" val="2201307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rgbClr val="FF0000"/>
                </a:solidFill>
              </a:rPr>
              <a:t>למכשירי </a:t>
            </a:r>
            <a:r>
              <a:rPr lang="en-US" dirty="0" smtClean="0">
                <a:solidFill>
                  <a:srgbClr val="FF0000"/>
                </a:solidFill>
              </a:rPr>
              <a:t>IPHONE</a:t>
            </a:r>
            <a:endParaRPr lang="he-IL" dirty="0">
              <a:solidFill>
                <a:srgbClr val="FF0000"/>
              </a:solidFill>
            </a:endParaRPr>
          </a:p>
        </p:txBody>
      </p:sp>
      <p:sp>
        <p:nvSpPr>
          <p:cNvPr id="3" name="מציין מיקום תוכן 2"/>
          <p:cNvSpPr>
            <a:spLocks noGrp="1"/>
          </p:cNvSpPr>
          <p:nvPr>
            <p:ph idx="1"/>
          </p:nvPr>
        </p:nvSpPr>
        <p:spPr>
          <a:xfrm>
            <a:off x="777815" y="1523700"/>
            <a:ext cx="10515600" cy="4618308"/>
          </a:xfrm>
        </p:spPr>
        <p:txBody>
          <a:bodyPr>
            <a:normAutofit/>
          </a:bodyPr>
          <a:lstStyle/>
          <a:p>
            <a:r>
              <a:rPr lang="en-US" dirty="0" smtClean="0"/>
              <a:t>Web service host address</a:t>
            </a:r>
          </a:p>
          <a:p>
            <a:pPr marL="0" indent="0">
              <a:buNone/>
            </a:pPr>
            <a:r>
              <a:rPr lang="he-IL" dirty="0" smtClean="0"/>
              <a:t>	יש להכניס את הכתובת: </a:t>
            </a:r>
            <a:r>
              <a:rPr lang="en-US" dirty="0"/>
              <a:t>hrmny.kinneret.ac.il</a:t>
            </a:r>
            <a:endParaRPr lang="he-IL" dirty="0" smtClean="0"/>
          </a:p>
          <a:p>
            <a:r>
              <a:rPr lang="en-US" dirty="0" smtClean="0"/>
              <a:t>Clint id</a:t>
            </a:r>
            <a:endParaRPr lang="he-IL" dirty="0" smtClean="0"/>
          </a:p>
          <a:p>
            <a:pPr marL="0" indent="0">
              <a:buNone/>
            </a:pPr>
            <a:r>
              <a:rPr lang="he-IL" dirty="0"/>
              <a:t>	</a:t>
            </a:r>
            <a:r>
              <a:rPr lang="he-IL" dirty="0" smtClean="0"/>
              <a:t>להשאיר ריק</a:t>
            </a:r>
          </a:p>
          <a:p>
            <a:r>
              <a:rPr lang="en-US" dirty="0" smtClean="0"/>
              <a:t>Secured protocol</a:t>
            </a:r>
            <a:endParaRPr lang="he-IL" dirty="0" smtClean="0"/>
          </a:p>
          <a:p>
            <a:pPr marL="0" indent="0">
              <a:buNone/>
            </a:pPr>
            <a:r>
              <a:rPr lang="he-IL" dirty="0"/>
              <a:t>	</a:t>
            </a:r>
            <a:r>
              <a:rPr lang="he-IL" dirty="0" smtClean="0"/>
              <a:t>יש לסמן </a:t>
            </a:r>
            <a:r>
              <a:rPr lang="en-US" dirty="0" smtClean="0"/>
              <a:t>V</a:t>
            </a:r>
            <a:endParaRPr lang="he-IL" dirty="0" smtClean="0"/>
          </a:p>
          <a:p>
            <a:r>
              <a:rPr lang="en-US" dirty="0" smtClean="0"/>
              <a:t>Port</a:t>
            </a:r>
            <a:endParaRPr lang="he-IL" dirty="0" smtClean="0"/>
          </a:p>
          <a:p>
            <a:pPr marL="0" indent="0">
              <a:buNone/>
            </a:pPr>
            <a:r>
              <a:rPr lang="he-IL" dirty="0"/>
              <a:t>	</a:t>
            </a:r>
            <a:r>
              <a:rPr lang="he-IL" dirty="0" smtClean="0"/>
              <a:t>יש להכניס 443</a:t>
            </a:r>
          </a:p>
          <a:p>
            <a:pPr marL="0" indent="0">
              <a:buNone/>
            </a:pPr>
            <a:r>
              <a:rPr lang="he-IL" dirty="0" smtClean="0">
                <a:solidFill>
                  <a:srgbClr val="FF0000"/>
                </a:solidFill>
              </a:rPr>
              <a:t>יש </a:t>
            </a:r>
            <a:r>
              <a:rPr lang="he-IL" dirty="0" smtClean="0">
                <a:solidFill>
                  <a:srgbClr val="FF0000"/>
                </a:solidFill>
              </a:rPr>
              <a:t>לשמור, לצאת </a:t>
            </a:r>
            <a:r>
              <a:rPr lang="he-IL" dirty="0" smtClean="0">
                <a:solidFill>
                  <a:srgbClr val="FF0000"/>
                </a:solidFill>
              </a:rPr>
              <a:t>מהאפליקציה, ולהפעיל אותה שוב!</a:t>
            </a:r>
            <a:endParaRPr lang="he-IL" dirty="0">
              <a:solidFill>
                <a:srgbClr val="FF0000"/>
              </a:solidFill>
            </a:endParaRPr>
          </a:p>
        </p:txBody>
      </p:sp>
    </p:spTree>
    <p:extLst>
      <p:ext uri="{BB962C8B-B14F-4D97-AF65-F5344CB8AC3E}">
        <p14:creationId xmlns:p14="http://schemas.microsoft.com/office/powerpoint/2010/main" val="3462270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17227" y="45811"/>
            <a:ext cx="5446486" cy="1325563"/>
          </a:xfrm>
        </p:spPr>
        <p:txBody>
          <a:bodyPr/>
          <a:lstStyle/>
          <a:p>
            <a:r>
              <a:rPr lang="he-IL" dirty="0" smtClean="0"/>
              <a:t>מסך פתיחה של האפליקציה</a:t>
            </a:r>
            <a:endParaRPr lang="he-IL" dirty="0"/>
          </a:p>
        </p:txBody>
      </p:sp>
      <p:pic>
        <p:nvPicPr>
          <p:cNvPr id="2050" name="Picture 2"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881" y="1145490"/>
            <a:ext cx="3206151" cy="54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1657" y="2035834"/>
            <a:ext cx="2467430" cy="923330"/>
          </a:xfrm>
          <a:prstGeom prst="rect">
            <a:avLst/>
          </a:prstGeom>
          <a:noFill/>
        </p:spPr>
        <p:txBody>
          <a:bodyPr wrap="square" rtlCol="1">
            <a:spAutoFit/>
          </a:bodyPr>
          <a:lstStyle/>
          <a:p>
            <a:r>
              <a:rPr lang="he-IL" dirty="0" smtClean="0"/>
              <a:t>יש להכניס מספר עובד: ממערכת השכר, וסיסמא ראשונית </a:t>
            </a:r>
            <a:endParaRPr lang="he-IL" dirty="0"/>
          </a:p>
        </p:txBody>
      </p:sp>
      <p:pic>
        <p:nvPicPr>
          <p:cNvPr id="5" name="תמונה 4"/>
          <p:cNvPicPr>
            <a:picLocks noChangeAspect="1"/>
          </p:cNvPicPr>
          <p:nvPr/>
        </p:nvPicPr>
        <p:blipFill>
          <a:blip r:embed="rId3"/>
          <a:stretch>
            <a:fillRect/>
          </a:stretch>
        </p:blipFill>
        <p:spPr>
          <a:xfrm>
            <a:off x="519646" y="292554"/>
            <a:ext cx="3024711" cy="6217463"/>
          </a:xfrm>
          <a:prstGeom prst="rect">
            <a:avLst/>
          </a:prstGeom>
        </p:spPr>
      </p:pic>
    </p:spTree>
    <p:extLst>
      <p:ext uri="{BB962C8B-B14F-4D97-AF65-F5344CB8AC3E}">
        <p14:creationId xmlns:p14="http://schemas.microsoft.com/office/powerpoint/2010/main" val="10155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הנחיות לאפליקציה</a:t>
            </a:r>
            <a:endParaRPr lang="he-IL" dirty="0"/>
          </a:p>
        </p:txBody>
      </p:sp>
      <p:sp>
        <p:nvSpPr>
          <p:cNvPr id="3" name="מציין מיקום תוכן 2"/>
          <p:cNvSpPr>
            <a:spLocks noGrp="1"/>
          </p:cNvSpPr>
          <p:nvPr>
            <p:ph idx="1"/>
          </p:nvPr>
        </p:nvSpPr>
        <p:spPr>
          <a:xfrm>
            <a:off x="605971" y="1758156"/>
            <a:ext cx="10515600" cy="990146"/>
          </a:xfrm>
        </p:spPr>
        <p:txBody>
          <a:bodyPr/>
          <a:lstStyle/>
          <a:p>
            <a:r>
              <a:rPr lang="he-IL" dirty="0" smtClean="0"/>
              <a:t>האפליקציה תחומה רק עד למרחק של 500 מ' ממרכז הקמפוס, מחוץ לתחום, יש הודעת שגיאה, ולא ניתן לחתום.</a:t>
            </a:r>
          </a:p>
        </p:txBody>
      </p:sp>
      <p:sp>
        <p:nvSpPr>
          <p:cNvPr id="5" name="TextBox 4"/>
          <p:cNvSpPr txBox="1"/>
          <p:nvPr/>
        </p:nvSpPr>
        <p:spPr>
          <a:xfrm>
            <a:off x="1219200" y="2748302"/>
            <a:ext cx="9902371" cy="954107"/>
          </a:xfrm>
          <a:prstGeom prst="rect">
            <a:avLst/>
          </a:prstGeom>
          <a:noFill/>
        </p:spPr>
        <p:txBody>
          <a:bodyPr wrap="square" rtlCol="1">
            <a:spAutoFit/>
          </a:bodyPr>
          <a:lstStyle/>
          <a:p>
            <a:pPr marL="285750" indent="-285750">
              <a:buFont typeface="Arial" panose="020B0604020202020204" pitchFamily="34" charset="0"/>
              <a:buChar char="•"/>
            </a:pPr>
            <a:r>
              <a:rPr lang="he-IL" sz="2800" dirty="0" smtClean="0"/>
              <a:t>באמצעות האפליקציה, ניתן לראות את דוח הנוכחות/</a:t>
            </a:r>
            <a:r>
              <a:rPr lang="he-IL" sz="2800" dirty="0" err="1" smtClean="0"/>
              <a:t>העדרות</a:t>
            </a:r>
            <a:r>
              <a:rPr lang="he-IL" sz="2800" dirty="0" smtClean="0"/>
              <a:t>, </a:t>
            </a:r>
          </a:p>
          <a:p>
            <a:r>
              <a:rPr lang="he-IL" sz="2800" dirty="0"/>
              <a:t>	</a:t>
            </a:r>
            <a:r>
              <a:rPr lang="he-IL" sz="2800" dirty="0" smtClean="0"/>
              <a:t>אבל בלי סיכומים חודשיים.</a:t>
            </a:r>
            <a:endParaRPr lang="he-IL" sz="2800" dirty="0"/>
          </a:p>
        </p:txBody>
      </p:sp>
    </p:spTree>
    <p:extLst>
      <p:ext uri="{BB962C8B-B14F-4D97-AF65-F5344CB8AC3E}">
        <p14:creationId xmlns:p14="http://schemas.microsoft.com/office/powerpoint/2010/main" val="29966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t="19630" b="5873"/>
          <a:stretch/>
        </p:blipFill>
        <p:spPr>
          <a:xfrm>
            <a:off x="130629" y="1809378"/>
            <a:ext cx="11596916" cy="4859660"/>
          </a:xfrm>
          <a:prstGeom prst="rect">
            <a:avLst/>
          </a:prstGeom>
        </p:spPr>
      </p:pic>
      <p:sp>
        <p:nvSpPr>
          <p:cNvPr id="3" name="TextBox 2"/>
          <p:cNvSpPr txBox="1"/>
          <p:nvPr/>
        </p:nvSpPr>
        <p:spPr>
          <a:xfrm>
            <a:off x="1335314" y="391886"/>
            <a:ext cx="9826172" cy="646331"/>
          </a:xfrm>
          <a:prstGeom prst="rect">
            <a:avLst/>
          </a:prstGeom>
          <a:noFill/>
        </p:spPr>
        <p:txBody>
          <a:bodyPr wrap="square" rtlCol="1">
            <a:spAutoFit/>
          </a:bodyPr>
          <a:lstStyle/>
          <a:p>
            <a:r>
              <a:rPr lang="he-IL" dirty="0" smtClean="0"/>
              <a:t>מסך הפתיחה, עד לעדכון מלא של טופס ה-101 האלקטרוני – המסך יוצג כדי להזכיר לך העובד לעדכן את כל הפרטים הנדרשים על פי החוק, ולצרף את כל המסמכים הרלוונטיים.</a:t>
            </a:r>
            <a:endParaRPr lang="he-IL" dirty="0"/>
          </a:p>
        </p:txBody>
      </p:sp>
    </p:spTree>
    <p:extLst>
      <p:ext uri="{BB962C8B-B14F-4D97-AF65-F5344CB8AC3E}">
        <p14:creationId xmlns:p14="http://schemas.microsoft.com/office/powerpoint/2010/main" val="260176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377371"/>
            <a:ext cx="10653486" cy="646331"/>
          </a:xfrm>
          <a:prstGeom prst="rect">
            <a:avLst/>
          </a:prstGeom>
          <a:noFill/>
        </p:spPr>
        <p:txBody>
          <a:bodyPr wrap="square" rtlCol="1">
            <a:spAutoFit/>
          </a:bodyPr>
          <a:lstStyle/>
          <a:p>
            <a:r>
              <a:rPr lang="he-IL" dirty="0" smtClean="0"/>
              <a:t>זה מסך דף הבית בתצוגת פעילות שבועית.</a:t>
            </a:r>
          </a:p>
          <a:p>
            <a:r>
              <a:rPr lang="he-IL" dirty="0" smtClean="0"/>
              <a:t>סימונים ירוקים – זו נוכחות תקינה. צהובה – חריגה (יש חוסר שעות לתקן יומי). אדומה – חסר דיווח (כניסה ו/או יציאה).</a:t>
            </a:r>
            <a:endParaRPr lang="he-IL" dirty="0"/>
          </a:p>
        </p:txBody>
      </p:sp>
      <p:pic>
        <p:nvPicPr>
          <p:cNvPr id="5" name="תמונה 4"/>
          <p:cNvPicPr>
            <a:picLocks noChangeAspect="1"/>
          </p:cNvPicPr>
          <p:nvPr/>
        </p:nvPicPr>
        <p:blipFill rotWithShape="1">
          <a:blip r:embed="rId2"/>
          <a:srcRect t="18783" b="10248"/>
          <a:stretch/>
        </p:blipFill>
        <p:spPr>
          <a:xfrm>
            <a:off x="0" y="1990876"/>
            <a:ext cx="12192000" cy="4867124"/>
          </a:xfrm>
          <a:prstGeom prst="rect">
            <a:avLst/>
          </a:prstGeom>
        </p:spPr>
      </p:pic>
      <p:sp>
        <p:nvSpPr>
          <p:cNvPr id="8" name="אליפסה 7"/>
          <p:cNvSpPr/>
          <p:nvPr/>
        </p:nvSpPr>
        <p:spPr>
          <a:xfrm>
            <a:off x="1465943" y="3033486"/>
            <a:ext cx="1175657" cy="7112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2641600" y="1100239"/>
            <a:ext cx="8737600" cy="369332"/>
          </a:xfrm>
          <a:prstGeom prst="rect">
            <a:avLst/>
          </a:prstGeom>
          <a:noFill/>
        </p:spPr>
        <p:txBody>
          <a:bodyPr wrap="square" rtlCol="1">
            <a:spAutoFit/>
          </a:bodyPr>
          <a:lstStyle/>
          <a:p>
            <a:r>
              <a:rPr lang="he-IL" dirty="0" smtClean="0"/>
              <a:t>מאפשר החתמת כניסה ויציאה במקרה וכרטיס הנוכחות נשכח!</a:t>
            </a:r>
            <a:endParaRPr lang="he-IL" dirty="0"/>
          </a:p>
        </p:txBody>
      </p:sp>
    </p:spTree>
    <p:extLst>
      <p:ext uri="{BB962C8B-B14F-4D97-AF65-F5344CB8AC3E}">
        <p14:creationId xmlns:p14="http://schemas.microsoft.com/office/powerpoint/2010/main" val="1090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545</Words>
  <Application>Microsoft Office PowerPoint</Application>
  <PresentationFormat>מסך רחב</PresentationFormat>
  <Paragraphs>68</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Calibri Light</vt:lpstr>
      <vt:lpstr>Times New Roman</vt:lpstr>
      <vt:lpstr>ערכת נושא Office</vt:lpstr>
      <vt:lpstr>מצגת של PowerPoint‏</vt:lpstr>
      <vt:lpstr>מצגת של PowerPoint‏</vt:lpstr>
      <vt:lpstr>מצגת של PowerPoint‏</vt:lpstr>
      <vt:lpstr>למכשירי אנדרואיד</vt:lpstr>
      <vt:lpstr>למכשירי IPHONE</vt:lpstr>
      <vt:lpstr>מסך פתיחה של האפליקציה</vt:lpstr>
      <vt:lpstr>הנחיות לאפליקציה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זורי מזרחי</dc:creator>
  <cp:lastModifiedBy>זורי מזרחי</cp:lastModifiedBy>
  <cp:revision>26</cp:revision>
  <dcterms:created xsi:type="dcterms:W3CDTF">2018-10-23T06:40:03Z</dcterms:created>
  <dcterms:modified xsi:type="dcterms:W3CDTF">2018-11-05T11:44:30Z</dcterms:modified>
</cp:coreProperties>
</file>